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57" r:id="rId3"/>
    <p:sldId id="258" r:id="rId4"/>
    <p:sldId id="287" r:id="rId5"/>
    <p:sldId id="259" r:id="rId6"/>
    <p:sldId id="286" r:id="rId7"/>
    <p:sldId id="261" r:id="rId8"/>
    <p:sldId id="262" r:id="rId9"/>
    <p:sldId id="263" r:id="rId10"/>
    <p:sldId id="266" r:id="rId11"/>
    <p:sldId id="264" r:id="rId12"/>
    <p:sldId id="265" r:id="rId13"/>
    <p:sldId id="267" r:id="rId14"/>
    <p:sldId id="270" r:id="rId15"/>
    <p:sldId id="271" r:id="rId16"/>
    <p:sldId id="269" r:id="rId17"/>
    <p:sldId id="268" r:id="rId18"/>
    <p:sldId id="289" r:id="rId19"/>
    <p:sldId id="290" r:id="rId20"/>
    <p:sldId id="272" r:id="rId21"/>
    <p:sldId id="273" r:id="rId22"/>
    <p:sldId id="274" r:id="rId23"/>
    <p:sldId id="275" r:id="rId24"/>
    <p:sldId id="276" r:id="rId25"/>
    <p:sldId id="277" r:id="rId26"/>
    <p:sldId id="278" r:id="rId27"/>
    <p:sldId id="288" r:id="rId28"/>
    <p:sldId id="281" r:id="rId29"/>
    <p:sldId id="282" r:id="rId30"/>
    <p:sldId id="283" r:id="rId31"/>
    <p:sldId id="284" r:id="rId32"/>
  </p:sldIdLst>
  <p:sldSz cx="14630400" cy="8229600"/>
  <p:notesSz cx="8229600" cy="14630400"/>
  <p:embeddedFontLst>
    <p:embeddedFont>
      <p:font typeface="Broadway" panose="04040905080002020502" pitchFamily="82" charset="0"/>
      <p:regular r:id="rId34"/>
    </p:embeddedFont>
    <p:embeddedFont>
      <p:font typeface="Overpass Bold" panose="020B0604020202020204" charset="0"/>
      <p:bold r:id="rId35"/>
    </p:embeddedFont>
    <p:embeddedFont>
      <p:font typeface="Overpass Light" panose="020B0604020202020204" charset="0"/>
      <p:regular r:id="rId36"/>
      <p:italic r:id="rId37"/>
    </p:embeddedFont>
    <p:embeddedFont>
      <p:font typeface="Syne Bold" panose="020B0604020202020204" charset="0"/>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435"/>
    <a:srgbClr val="FFFDE6"/>
    <a:srgbClr val="F9F4BE"/>
    <a:srgbClr val="233939"/>
    <a:srgbClr val="DDEE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8A0E4-CC01-6F24-7042-43DE21298440}" v="480" dt="2025-08-27T22:40:11.011"/>
    <p1510:client id="{49B8AD63-9057-1D5D-021C-B11219E1AD0D}" v="11" dt="2025-08-28T14:51:53.880"/>
    <p1510:client id="{620AB31C-C833-7756-23B3-A933C7E2261F}" v="859" dt="2025-08-27T18:38:04.317"/>
    <p1510:client id="{7A581D74-B198-9606-AAFC-C4F0BEAA2979}" v="816" dt="2025-08-27T21:05:53.732"/>
    <p1510:client id="{900419BD-1697-734A-6B5A-8F2292736D42}" v="68" dt="2025-08-27T20:02:18.484"/>
    <p1510:client id="{B5B08B00-2ED3-29C5-0AB9-CB3A63EA7F7C}" v="178" dt="2025-08-28T14:08:27.423"/>
    <p1510:client id="{B75A4ADB-A91F-A53B-A652-842A73F20C69}" v="479" dt="2025-08-27T19:22:38.836"/>
    <p1510:client id="{B9295A02-30C7-3DEC-2402-F8934941FDC0}" v="50" dt="2025-08-28T12:57:00.474"/>
    <p1510:client id="{CC48CBD3-38A9-6930-4F0C-2EEEF1D20DD0}" v="10" dt="2025-08-28T14:05:52.368"/>
    <p1510:client id="{DF487331-1585-C568-2E54-D8B5C4257FDD}" v="475" dt="2025-08-28T08:22:45.907"/>
    <p1510:client id="{F9B3AC13-09F4-6C24-0385-BFE9FA2E6402}" v="50" dt="2025-08-27T20:04:47.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27T16:22:51.873"/>
    </inkml:context>
    <inkml:brush xml:id="br0">
      <inkml:brushProperty name="width" value="0.1" units="cm"/>
      <inkml:brushProperty name="height" value="0.1" units="cm"/>
    </inkml:brush>
  </inkml:definitions>
  <inkml:trace contextRef="#ctx0" brushRef="#br0">1411 564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464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Text size</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3B4E4E"/>
                </a:solidFill>
                <a:latin typeface="Overpass Light" pitchFamily="34" charset="0"/>
                <a:ea typeface="Overpass Light" pitchFamily="34" charset="-122"/>
                <a:cs typeface="Overpass Light" pitchFamily="34" charset="-120"/>
              </a:rPr>
              <a:t>Machine learning models cannot directly process raw text. // one example to show all the three processing</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 added before BERT</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EDC3C-1520-2F39-78CB-8BAE262E7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493A0B-C990-EF89-F395-527E258F2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E784B3-E8C1-E6A4-6035-E68A5308530A}"/>
              </a:ext>
            </a:extLst>
          </p:cNvPr>
          <p:cNvSpPr>
            <a:spLocks noGrp="1"/>
          </p:cNvSpPr>
          <p:nvPr>
            <p:ph type="body" idx="1"/>
          </p:nvPr>
        </p:nvSpPr>
        <p:spPr/>
        <p:txBody>
          <a:bodyPr/>
          <a:lstStyle/>
          <a:p>
            <a:r>
              <a:rPr lang="en-US"/>
              <a:t>To be added before BERT</a:t>
            </a:r>
          </a:p>
        </p:txBody>
      </p:sp>
      <p:sp>
        <p:nvSpPr>
          <p:cNvPr id="4" name="Slide Number Placeholder 3">
            <a:extLst>
              <a:ext uri="{FF2B5EF4-FFF2-40B4-BE49-F238E27FC236}">
                <a16:creationId xmlns:a16="http://schemas.microsoft.com/office/drawing/2014/main" id="{B6FC7784-9806-0B75-ECFD-980706E19E69}"/>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692322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AF8F4-2B75-D1B7-860A-12F6133F5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140865-B1F2-C829-1AD1-4AA7E90BD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A83EBA-1640-6C22-3921-642F3D1D23CC}"/>
              </a:ext>
            </a:extLst>
          </p:cNvPr>
          <p:cNvSpPr>
            <a:spLocks noGrp="1"/>
          </p:cNvSpPr>
          <p:nvPr>
            <p:ph type="body" idx="1"/>
          </p:nvPr>
        </p:nvSpPr>
        <p:spPr/>
        <p:txBody>
          <a:bodyPr/>
          <a:lstStyle/>
          <a:p>
            <a:r>
              <a:rPr lang="en-US"/>
              <a:t>To be added before BERT</a:t>
            </a:r>
          </a:p>
        </p:txBody>
      </p:sp>
      <p:sp>
        <p:nvSpPr>
          <p:cNvPr id="4" name="Slide Number Placeholder 3">
            <a:extLst>
              <a:ext uri="{FF2B5EF4-FFF2-40B4-BE49-F238E27FC236}">
                <a16:creationId xmlns:a16="http://schemas.microsoft.com/office/drawing/2014/main" id="{897A2A94-ECEA-6907-7804-E774204F0102}"/>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997534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mention the seriousness of mental health issue and image to be changed // to add a  news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more slide about the </a:t>
            </a:r>
            <a:r>
              <a:rPr lang="en-US" err="1"/>
              <a:t>NRClex</a:t>
            </a:r>
            <a:r>
              <a:rPr lang="en-US"/>
              <a:t> and the real-time example</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the </a:t>
            </a:r>
            <a:r>
              <a:rPr lang="en-US" err="1"/>
              <a:t>colour</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line as points</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Reduce the text // highlight</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B4F07-E8A6-2623-ADC6-8EF49F3B3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F8864-BFE7-F3E0-4FA8-128CF0615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FAA335-FA01-F7EF-4091-536196B37D7C}"/>
              </a:ext>
            </a:extLst>
          </p:cNvPr>
          <p:cNvSpPr>
            <a:spLocks noGrp="1"/>
          </p:cNvSpPr>
          <p:nvPr>
            <p:ph type="body" idx="1"/>
          </p:nvPr>
        </p:nvSpPr>
        <p:spPr/>
        <p:txBody>
          <a:bodyPr/>
          <a:lstStyle/>
          <a:p>
            <a:r>
              <a:rPr lang="en-US"/>
              <a:t>Own graph</a:t>
            </a:r>
          </a:p>
        </p:txBody>
      </p:sp>
      <p:sp>
        <p:nvSpPr>
          <p:cNvPr id="4" name="Slide Number Placeholder 3">
            <a:extLst>
              <a:ext uri="{FF2B5EF4-FFF2-40B4-BE49-F238E27FC236}">
                <a16:creationId xmlns:a16="http://schemas.microsoft.com/office/drawing/2014/main" id="{0D5BF3FA-FF6E-52F6-A146-B1BC0C85E9E8}"/>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89040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points</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add more words and an image </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Risks and challenges &amp; </a:t>
            </a:r>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4753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Introduce the dataset and literature review of the dataset - </a:t>
            </a:r>
            <a:r>
              <a:rPr lang="en-US" sz="1200" b="1">
                <a:solidFill>
                  <a:srgbClr val="3B4E4E"/>
                </a:solidFill>
                <a:latin typeface="Syne Bold" pitchFamily="34" charset="0"/>
                <a:ea typeface="Syne Bold" pitchFamily="34" charset="-122"/>
                <a:cs typeface="Syne Bold" pitchFamily="34" charset="-120"/>
              </a:rPr>
              <a:t>Conceptual Ambiguity</a:t>
            </a:r>
            <a:endParaRPr lang="en-US" sz="1200"/>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CE47D-A5FB-4433-E975-5EB365F34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18FF4-135F-843E-3329-024127A228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ADE6C-8790-9661-5AFA-207217DB218E}"/>
              </a:ext>
            </a:extLst>
          </p:cNvPr>
          <p:cNvSpPr>
            <a:spLocks noGrp="1"/>
          </p:cNvSpPr>
          <p:nvPr>
            <p:ph type="body" idx="1"/>
          </p:nvPr>
        </p:nvSpPr>
        <p:spPr/>
        <p:txBody>
          <a:bodyPr/>
          <a:lstStyle/>
          <a:p>
            <a:r>
              <a:rPr lang="en-US"/>
              <a:t>Increase the text for Aim // change the shape of the flowchart</a:t>
            </a:r>
          </a:p>
        </p:txBody>
      </p:sp>
      <p:sp>
        <p:nvSpPr>
          <p:cNvPr id="4" name="Slide Number Placeholder 3">
            <a:extLst>
              <a:ext uri="{FF2B5EF4-FFF2-40B4-BE49-F238E27FC236}">
                <a16:creationId xmlns:a16="http://schemas.microsoft.com/office/drawing/2014/main" id="{CCF175AA-6C88-5A36-0CAB-71149A9593EA}"/>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83969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first question is whether we can accurately categorize social media posts into 7 different mental health conditions, using interpretable machine learning models.
The second question looks at which linguistic features, such as keywords and emotional tone, are most indicative of mental health disorders in this social media data.
Finally, we'll compare the performance and explainability of interpretable models like Decision Trees and Rule-Fit, against more advanced models like BERT, to see which approaches work best for this mental health classification task.
These research questions will guide our analysis and help us develop practical, explainable tools for detecting mental health issues from social media.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9F4B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2244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2244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2244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DDEE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9F4BE"/>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DDEE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DDEE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23393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DDEE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hyperlink" Target="https://yrosshini.github.io/LDA/" TargetMode="External"/><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3.236.69.35:8501/"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55.jpeg"/><Relationship Id="rId5" Type="http://schemas.openxmlformats.org/officeDocument/2006/relationships/image" Target="../media/image55.png"/><Relationship Id="rId4" Type="http://schemas.openxmlformats.org/officeDocument/2006/relationships/customXml" Target="../ink/ink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24435">
              <a:alpha val="80000"/>
            </a:srgbClr>
          </a:solidFill>
          <a:ln/>
        </p:spPr>
      </p:sp>
      <p:sp>
        <p:nvSpPr>
          <p:cNvPr id="4" name="Text 1"/>
          <p:cNvSpPr/>
          <p:nvPr/>
        </p:nvSpPr>
        <p:spPr>
          <a:xfrm>
            <a:off x="793790" y="1556385"/>
            <a:ext cx="13042821" cy="2126337"/>
          </a:xfrm>
          <a:prstGeom prst="rect">
            <a:avLst/>
          </a:prstGeom>
          <a:noFill/>
          <a:ln/>
        </p:spPr>
        <p:txBody>
          <a:bodyPr wrap="square" lIns="0" tIns="0" rIns="0" bIns="0" rtlCol="0" anchor="t"/>
          <a:lstStyle/>
          <a:p>
            <a:pPr marL="0" indent="0" algn="ctr">
              <a:lnSpc>
                <a:spcPts val="5550"/>
              </a:lnSpc>
              <a:buNone/>
            </a:pPr>
            <a:r>
              <a:rPr lang="en-US" sz="4450" b="1">
                <a:solidFill>
                  <a:srgbClr val="FFFFFF"/>
                </a:solidFill>
                <a:latin typeface="Syne Bold" pitchFamily="34" charset="0"/>
                <a:ea typeface="Syne Bold" pitchFamily="34" charset="-122"/>
                <a:cs typeface="Syne Bold" pitchFamily="34" charset="-120"/>
              </a:rPr>
              <a:t>AI-Augmented Early Intervention System for Mental Health Detection on Social Media</a:t>
            </a:r>
            <a:endParaRPr lang="en-US" sz="4450"/>
          </a:p>
        </p:txBody>
      </p:sp>
      <p:sp>
        <p:nvSpPr>
          <p:cNvPr id="5" name="Text 2"/>
          <p:cNvSpPr/>
          <p:nvPr/>
        </p:nvSpPr>
        <p:spPr>
          <a:xfrm>
            <a:off x="793790" y="4022884"/>
            <a:ext cx="13042821" cy="453509"/>
          </a:xfrm>
          <a:prstGeom prst="rect">
            <a:avLst/>
          </a:prstGeom>
          <a:noFill/>
          <a:ln/>
        </p:spPr>
        <p:txBody>
          <a:bodyPr wrap="none" lIns="0" tIns="0" rIns="0" bIns="0" rtlCol="0" anchor="t"/>
          <a:lstStyle/>
          <a:p>
            <a:pPr marL="0" indent="0" algn="ctr">
              <a:lnSpc>
                <a:spcPts val="3550"/>
              </a:lnSpc>
              <a:buNone/>
            </a:pPr>
            <a:r>
              <a:rPr lang="en-US" sz="2200">
                <a:solidFill>
                  <a:srgbClr val="FFFFFF"/>
                </a:solidFill>
                <a:latin typeface="Overpass Light" pitchFamily="34" charset="0"/>
                <a:ea typeface="Overpass Light" pitchFamily="34" charset="-122"/>
                <a:cs typeface="Overpass Light" pitchFamily="34" charset="-120"/>
              </a:rPr>
              <a:t>MSc Data Science Group Project </a:t>
            </a:r>
            <a:endParaRPr lang="en-US" sz="2200"/>
          </a:p>
        </p:txBody>
      </p:sp>
      <p:sp>
        <p:nvSpPr>
          <p:cNvPr id="6" name="Text 3"/>
          <p:cNvSpPr/>
          <p:nvPr/>
        </p:nvSpPr>
        <p:spPr>
          <a:xfrm>
            <a:off x="5566291" y="4816554"/>
            <a:ext cx="3497699" cy="354330"/>
          </a:xfrm>
          <a:prstGeom prst="rect">
            <a:avLst/>
          </a:prstGeom>
          <a:noFill/>
          <a:ln/>
        </p:spPr>
        <p:txBody>
          <a:bodyPr wrap="none" lIns="0" tIns="0" rIns="0" bIns="0" rtlCol="0" anchor="t"/>
          <a:lstStyle/>
          <a:p>
            <a:pPr marL="0" indent="0" algn="ctr">
              <a:lnSpc>
                <a:spcPts val="2750"/>
              </a:lnSpc>
              <a:buNone/>
            </a:pPr>
            <a:r>
              <a:rPr lang="en-US" sz="2200" b="1">
                <a:solidFill>
                  <a:srgbClr val="FFFFFF"/>
                </a:solidFill>
                <a:latin typeface="Syne Bold" pitchFamily="34" charset="0"/>
                <a:ea typeface="Syne Bold" pitchFamily="34" charset="-122"/>
                <a:cs typeface="Syne Bold" pitchFamily="34" charset="-120"/>
              </a:rPr>
              <a:t> University of Leicester</a:t>
            </a:r>
            <a:endParaRPr lang="en-US" sz="2200"/>
          </a:p>
        </p:txBody>
      </p:sp>
      <p:sp>
        <p:nvSpPr>
          <p:cNvPr id="7" name="Text 4"/>
          <p:cNvSpPr/>
          <p:nvPr/>
        </p:nvSpPr>
        <p:spPr>
          <a:xfrm>
            <a:off x="793790" y="5511046"/>
            <a:ext cx="13042821" cy="453509"/>
          </a:xfrm>
          <a:prstGeom prst="rect">
            <a:avLst/>
          </a:prstGeom>
          <a:noFill/>
          <a:ln/>
        </p:spPr>
        <p:txBody>
          <a:bodyPr wrap="none" lIns="0" tIns="0" rIns="0" bIns="0" rtlCol="0" anchor="t"/>
          <a:lstStyle/>
          <a:p>
            <a:pPr marL="0" indent="0" algn="ctr">
              <a:lnSpc>
                <a:spcPts val="3550"/>
              </a:lnSpc>
              <a:buNone/>
            </a:pPr>
            <a:r>
              <a:rPr lang="en-US" sz="2200">
                <a:solidFill>
                  <a:srgbClr val="F9F4BE"/>
                </a:solidFill>
                <a:latin typeface="Overpass Light" pitchFamily="34" charset="0"/>
                <a:ea typeface="Overpass Light" pitchFamily="34" charset="-122"/>
                <a:cs typeface="Overpass Light" pitchFamily="34" charset="-120"/>
              </a:rPr>
              <a:t>Team:</a:t>
            </a:r>
            <a:r>
              <a:rPr lang="en-US" sz="2200">
                <a:solidFill>
                  <a:srgbClr val="FFFFFF"/>
                </a:solidFill>
                <a:latin typeface="Overpass Light" pitchFamily="34" charset="0"/>
                <a:ea typeface="Overpass Light" pitchFamily="34" charset="-122"/>
                <a:cs typeface="Overpass Light" pitchFamily="34" charset="-120"/>
              </a:rPr>
              <a:t> Prathiksha Lakshmikanth| Harini Yerra| Rosshini Yuvaraj| Farry John Stepehsnon</a:t>
            </a:r>
            <a:endParaRPr lang="en-US" sz="2200"/>
          </a:p>
        </p:txBody>
      </p:sp>
      <p:sp>
        <p:nvSpPr>
          <p:cNvPr id="8" name="Text 5"/>
          <p:cNvSpPr/>
          <p:nvPr/>
        </p:nvSpPr>
        <p:spPr>
          <a:xfrm>
            <a:off x="793790" y="6219706"/>
            <a:ext cx="13042821" cy="453509"/>
          </a:xfrm>
          <a:prstGeom prst="rect">
            <a:avLst/>
          </a:prstGeom>
          <a:noFill/>
          <a:ln/>
        </p:spPr>
        <p:txBody>
          <a:bodyPr wrap="none" lIns="0" tIns="0" rIns="0" bIns="0" rtlCol="0" anchor="t"/>
          <a:lstStyle/>
          <a:p>
            <a:pPr marL="0" indent="0" algn="ctr">
              <a:lnSpc>
                <a:spcPts val="3550"/>
              </a:lnSpc>
              <a:buNone/>
            </a:pPr>
            <a:r>
              <a:rPr lang="en-US" sz="2200">
                <a:solidFill>
                  <a:srgbClr val="F9F4BE"/>
                </a:solidFill>
                <a:latin typeface="Overpass Light" pitchFamily="34" charset="0"/>
                <a:ea typeface="Overpass Light" pitchFamily="34" charset="-122"/>
                <a:cs typeface="Overpass Light" pitchFamily="34" charset="-120"/>
              </a:rPr>
              <a:t>Supervisor:</a:t>
            </a:r>
            <a:r>
              <a:rPr lang="en-US" sz="2200">
                <a:solidFill>
                  <a:srgbClr val="FFFFFF"/>
                </a:solidFill>
                <a:latin typeface="Overpass Light" pitchFamily="34" charset="0"/>
                <a:ea typeface="Overpass Light" pitchFamily="34" charset="-122"/>
                <a:cs typeface="Overpass Light" pitchFamily="34" charset="-120"/>
              </a:rPr>
              <a:t> Dr. Hammad Afzal</a:t>
            </a:r>
            <a:endParaRPr lang="en-US" sz="2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89503" y="621387"/>
            <a:ext cx="5025628" cy="493514"/>
          </a:xfrm>
          <a:prstGeom prst="rect">
            <a:avLst/>
          </a:prstGeom>
          <a:noFill/>
          <a:ln/>
        </p:spPr>
        <p:txBody>
          <a:bodyPr wrap="none" lIns="0" tIns="0" rIns="0" bIns="0" rtlCol="0" anchor="t"/>
          <a:lstStyle/>
          <a:p>
            <a:pPr marL="0" indent="0" algn="l">
              <a:lnSpc>
                <a:spcPts val="3850"/>
              </a:lnSpc>
              <a:buNone/>
            </a:pPr>
            <a:r>
              <a:rPr lang="en-US" sz="3600" b="1">
                <a:solidFill>
                  <a:srgbClr val="F9F4BE"/>
                </a:solidFill>
                <a:latin typeface="Syne Bold"/>
                <a:ea typeface="Syne Bold" pitchFamily="34" charset="-122"/>
                <a:cs typeface="Syne Bold" pitchFamily="34" charset="-120"/>
              </a:rPr>
              <a:t>Methodology Overview</a:t>
            </a:r>
            <a:endParaRPr lang="en-US" sz="3600">
              <a:latin typeface="Syne Bold"/>
            </a:endParaRPr>
          </a:p>
        </p:txBody>
      </p:sp>
      <p:grpSp>
        <p:nvGrpSpPr>
          <p:cNvPr id="17" name="Group 16">
            <a:extLst>
              <a:ext uri="{FF2B5EF4-FFF2-40B4-BE49-F238E27FC236}">
                <a16:creationId xmlns:a16="http://schemas.microsoft.com/office/drawing/2014/main" id="{B27A50BD-2972-D65B-15EA-F64BEDC3A166}"/>
              </a:ext>
            </a:extLst>
          </p:cNvPr>
          <p:cNvGrpSpPr/>
          <p:nvPr/>
        </p:nvGrpSpPr>
        <p:grpSpPr>
          <a:xfrm>
            <a:off x="789503" y="1563390"/>
            <a:ext cx="13228375" cy="6044823"/>
            <a:chOff x="789503" y="1430655"/>
            <a:chExt cx="13228375" cy="6177558"/>
          </a:xfrm>
        </p:grpSpPr>
        <p:pic>
          <p:nvPicPr>
            <p:cNvPr id="3" name="Image 0" descr="preencoded.png"/>
            <p:cNvPicPr>
              <a:picLocks noChangeAspect="1"/>
            </p:cNvPicPr>
            <p:nvPr/>
          </p:nvPicPr>
          <p:blipFill>
            <a:blip r:embed="rId3"/>
            <a:stretch>
              <a:fillRect/>
            </a:stretch>
          </p:blipFill>
          <p:spPr>
            <a:xfrm>
              <a:off x="789503" y="1430655"/>
              <a:ext cx="789503" cy="947380"/>
            </a:xfrm>
            <a:prstGeom prst="rect">
              <a:avLst/>
            </a:prstGeom>
          </p:spPr>
        </p:pic>
        <p:sp>
          <p:nvSpPr>
            <p:cNvPr id="4" name="Text 1"/>
            <p:cNvSpPr/>
            <p:nvPr/>
          </p:nvSpPr>
          <p:spPr>
            <a:xfrm>
              <a:off x="1913865" y="1573784"/>
              <a:ext cx="12104013" cy="493395"/>
            </a:xfrm>
            <a:prstGeom prst="rect">
              <a:avLst/>
            </a:prstGeom>
            <a:noFill/>
            <a:ln/>
          </p:spPr>
          <p:txBody>
            <a:bodyPr wrap="square" lIns="0" tIns="0" rIns="0" bIns="0" rtlCol="0" anchor="t"/>
            <a:lstStyle/>
            <a:p>
              <a:pPr marL="0" indent="0" algn="l">
                <a:buNone/>
              </a:pPr>
              <a:r>
                <a:rPr lang="en-US" sz="2000" b="1">
                  <a:solidFill>
                    <a:srgbClr val="F9F4BE"/>
                  </a:solidFill>
                  <a:latin typeface="Syne Bold"/>
                  <a:ea typeface="Syne Bold" pitchFamily="34" charset="-122"/>
                  <a:cs typeface="Syne Bold" pitchFamily="34" charset="-120"/>
                </a:rPr>
                <a:t>Preprocessing - </a:t>
              </a:r>
              <a:r>
                <a:rPr lang="en-US" sz="2000" b="1">
                  <a:solidFill>
                    <a:srgbClr val="FFFFFF"/>
                  </a:solidFill>
                  <a:latin typeface="Syne Bold"/>
                  <a:ea typeface="Syne Bold" pitchFamily="34" charset="-122"/>
                  <a:cs typeface="Syne Bold" pitchFamily="34" charset="-120"/>
                </a:rPr>
                <a:t>Combined title + text → Removed links &amp; special characters → Normalized text → Lemmatization → </a:t>
              </a:r>
              <a:r>
                <a:rPr lang="en-US" sz="2000" b="1" err="1">
                  <a:solidFill>
                    <a:srgbClr val="FFFFFF"/>
                  </a:solidFill>
                  <a:latin typeface="Syne Bold"/>
                  <a:ea typeface="Syne Bold" pitchFamily="34" charset="-122"/>
                  <a:cs typeface="Syne Bold" pitchFamily="34" charset="-120"/>
                </a:rPr>
                <a:t>Stopword</a:t>
              </a:r>
              <a:r>
                <a:rPr lang="en-US" sz="2000" b="1">
                  <a:solidFill>
                    <a:srgbClr val="FFFFFF"/>
                  </a:solidFill>
                  <a:latin typeface="Syne Bold"/>
                  <a:ea typeface="Syne Bold" pitchFamily="34" charset="-122"/>
                  <a:cs typeface="Syne Bold" pitchFamily="34" charset="-120"/>
                </a:rPr>
                <a:t> removal</a:t>
              </a:r>
              <a:endParaRPr lang="en-US" sz="2000">
                <a:latin typeface="Syne Bold"/>
              </a:endParaRPr>
            </a:p>
          </p:txBody>
        </p:sp>
        <p:pic>
          <p:nvPicPr>
            <p:cNvPr id="5" name="Image 1" descr="preencoded.png"/>
            <p:cNvPicPr>
              <a:picLocks noChangeAspect="1"/>
            </p:cNvPicPr>
            <p:nvPr/>
          </p:nvPicPr>
          <p:blipFill>
            <a:blip r:embed="rId4"/>
            <a:stretch>
              <a:fillRect/>
            </a:stretch>
          </p:blipFill>
          <p:spPr>
            <a:xfrm>
              <a:off x="789503" y="2378035"/>
              <a:ext cx="789503" cy="947380"/>
            </a:xfrm>
            <a:prstGeom prst="rect">
              <a:avLst/>
            </a:prstGeom>
          </p:spPr>
        </p:pic>
        <p:sp>
          <p:nvSpPr>
            <p:cNvPr id="6" name="Text 2"/>
            <p:cNvSpPr/>
            <p:nvPr/>
          </p:nvSpPr>
          <p:spPr>
            <a:xfrm>
              <a:off x="1913865" y="2580157"/>
              <a:ext cx="8603385" cy="526917"/>
            </a:xfrm>
            <a:prstGeom prst="rect">
              <a:avLst/>
            </a:prstGeom>
            <a:noFill/>
            <a:ln/>
          </p:spPr>
          <p:txBody>
            <a:bodyPr wrap="none" lIns="0" tIns="0" rIns="0" bIns="0" rtlCol="0" anchor="t"/>
            <a:lstStyle/>
            <a:p>
              <a:pPr marL="0" indent="0" algn="l">
                <a:lnSpc>
                  <a:spcPts val="1900"/>
                </a:lnSpc>
                <a:buNone/>
              </a:pPr>
              <a:r>
                <a:rPr lang="en-US" sz="2000" b="1">
                  <a:solidFill>
                    <a:srgbClr val="F9F4BE"/>
                  </a:solidFill>
                  <a:latin typeface="Syne Bold"/>
                  <a:ea typeface="Syne Bold" pitchFamily="34" charset="-122"/>
                  <a:cs typeface="Syne Bold" pitchFamily="34" charset="-120"/>
                </a:rPr>
                <a:t>Feature Engineering  -  </a:t>
              </a:r>
              <a:r>
                <a:rPr lang="en-US" sz="2000" b="1">
                  <a:solidFill>
                    <a:srgbClr val="FFFFFF"/>
                  </a:solidFill>
                  <a:latin typeface="Syne Bold"/>
                  <a:ea typeface="Syne Bold" pitchFamily="34" charset="-122"/>
                  <a:cs typeface="Syne Bold" pitchFamily="34" charset="-120"/>
                </a:rPr>
                <a:t>TF-IDF → Word2Vec → BERT Embeddings</a:t>
              </a:r>
              <a:endParaRPr lang="en-US" sz="2000">
                <a:latin typeface="Syne Bold"/>
                <a:ea typeface="Calibri"/>
                <a:cs typeface="Calibri"/>
              </a:endParaRPr>
            </a:p>
          </p:txBody>
        </p:sp>
        <p:pic>
          <p:nvPicPr>
            <p:cNvPr id="7" name="Image 2" descr="preencoded.png"/>
            <p:cNvPicPr>
              <a:picLocks noChangeAspect="1"/>
            </p:cNvPicPr>
            <p:nvPr/>
          </p:nvPicPr>
          <p:blipFill>
            <a:blip r:embed="rId5"/>
            <a:stretch>
              <a:fillRect/>
            </a:stretch>
          </p:blipFill>
          <p:spPr>
            <a:xfrm>
              <a:off x="789503" y="3325416"/>
              <a:ext cx="789503" cy="947380"/>
            </a:xfrm>
            <a:prstGeom prst="rect">
              <a:avLst/>
            </a:prstGeom>
          </p:spPr>
        </p:pic>
        <p:sp>
          <p:nvSpPr>
            <p:cNvPr id="8" name="Text 3"/>
            <p:cNvSpPr/>
            <p:nvPr/>
          </p:nvSpPr>
          <p:spPr>
            <a:xfrm>
              <a:off x="1913865" y="3306312"/>
              <a:ext cx="12104013" cy="493395"/>
            </a:xfrm>
            <a:prstGeom prst="rect">
              <a:avLst/>
            </a:prstGeom>
            <a:noFill/>
            <a:ln/>
          </p:spPr>
          <p:txBody>
            <a:bodyPr wrap="square" lIns="0" tIns="0" rIns="0" bIns="0" rtlCol="0" anchor="t"/>
            <a:lstStyle/>
            <a:p>
              <a:pPr marL="0" indent="0" algn="l">
                <a:buNone/>
              </a:pPr>
              <a:r>
                <a:rPr lang="en-US" sz="2000" b="1">
                  <a:solidFill>
                    <a:srgbClr val="F9F4BE"/>
                  </a:solidFill>
                  <a:latin typeface="Syne Bold"/>
                  <a:ea typeface="Syne Bold" pitchFamily="34" charset="-122"/>
                  <a:cs typeface="Syne Bold" pitchFamily="34" charset="-120"/>
                </a:rPr>
                <a:t>Modelling - </a:t>
              </a:r>
              <a:r>
                <a:rPr lang="en-US" sz="2000" b="1">
                  <a:solidFill>
                    <a:srgbClr val="FFFFFF"/>
                  </a:solidFill>
                  <a:latin typeface="Syne Bold"/>
                  <a:ea typeface="Syne Bold" pitchFamily="34" charset="-122"/>
                  <a:cs typeface="Syne Bold" pitchFamily="34" charset="-120"/>
                </a:rPr>
                <a:t>Traditional Models (Logistic Regression, Decision Tree, SVM,  </a:t>
              </a:r>
              <a:r>
                <a:rPr lang="en-US" sz="2000" b="1" err="1">
                  <a:solidFill>
                    <a:srgbClr val="FFFFFF"/>
                  </a:solidFill>
                  <a:latin typeface="Syne Bold"/>
                  <a:ea typeface="Syne Bold" pitchFamily="34" charset="-122"/>
                  <a:cs typeface="Syne Bold" pitchFamily="34" charset="-120"/>
                </a:rPr>
                <a:t>RuleFit</a:t>
              </a:r>
              <a:r>
                <a:rPr lang="en-US" sz="2000" b="1">
                  <a:solidFill>
                    <a:srgbClr val="FFFFFF"/>
                  </a:solidFill>
                  <a:latin typeface="Syne Bold"/>
                  <a:ea typeface="Syne Bold" pitchFamily="34" charset="-122"/>
                  <a:cs typeface="Syne Bold" pitchFamily="34" charset="-120"/>
                </a:rPr>
                <a:t>) → Deep Learning (Fine Tuned BERT)</a:t>
              </a:r>
              <a:endParaRPr lang="en-US" sz="2000">
                <a:latin typeface="Syne Bold"/>
                <a:ea typeface="Calibri"/>
                <a:cs typeface="Calibri"/>
              </a:endParaRPr>
            </a:p>
          </p:txBody>
        </p:sp>
        <p:pic>
          <p:nvPicPr>
            <p:cNvPr id="9" name="Image 3" descr="preencoded.png"/>
            <p:cNvPicPr>
              <a:picLocks noChangeAspect="1"/>
            </p:cNvPicPr>
            <p:nvPr/>
          </p:nvPicPr>
          <p:blipFill>
            <a:blip r:embed="rId6"/>
            <a:stretch>
              <a:fillRect/>
            </a:stretch>
          </p:blipFill>
          <p:spPr>
            <a:xfrm>
              <a:off x="789503" y="4272796"/>
              <a:ext cx="789503" cy="947380"/>
            </a:xfrm>
            <a:prstGeom prst="rect">
              <a:avLst/>
            </a:prstGeom>
          </p:spPr>
        </p:pic>
        <p:sp>
          <p:nvSpPr>
            <p:cNvPr id="10" name="Text 4"/>
            <p:cNvSpPr/>
            <p:nvPr/>
          </p:nvSpPr>
          <p:spPr>
            <a:xfrm>
              <a:off x="1913865" y="4283189"/>
              <a:ext cx="12104013" cy="493395"/>
            </a:xfrm>
            <a:prstGeom prst="rect">
              <a:avLst/>
            </a:prstGeom>
            <a:noFill/>
            <a:ln/>
          </p:spPr>
          <p:txBody>
            <a:bodyPr wrap="square" lIns="0" tIns="0" rIns="0" bIns="0" rtlCol="0" anchor="t"/>
            <a:lstStyle/>
            <a:p>
              <a:pPr marL="0" indent="0" algn="l">
                <a:buNone/>
              </a:pPr>
              <a:r>
                <a:rPr lang="en-US" sz="2000" b="1">
                  <a:solidFill>
                    <a:srgbClr val="F9F4BE"/>
                  </a:solidFill>
                  <a:latin typeface="Syne Bold"/>
                  <a:ea typeface="Syne Bold" pitchFamily="34" charset="-122"/>
                  <a:cs typeface="Syne Bold" pitchFamily="34" charset="-120"/>
                </a:rPr>
                <a:t>Evaluation - </a:t>
              </a:r>
              <a:r>
                <a:rPr lang="en-US" sz="2000" b="1">
                  <a:solidFill>
                    <a:srgbClr val="FFFFFF"/>
                  </a:solidFill>
                  <a:latin typeface="Syne Bold"/>
                  <a:ea typeface="Syne Bold" pitchFamily="34" charset="-122"/>
                  <a:cs typeface="Syne Bold" pitchFamily="34" charset="-120"/>
                </a:rPr>
                <a:t>Metrics (Accuracy, Precision, Recall, F1-score) → Confusion Matrices → Binary tests → Balanced dataset with SMOTE</a:t>
              </a:r>
              <a:endParaRPr lang="en-US" sz="2000">
                <a:latin typeface="Syne Bold"/>
                <a:ea typeface="Calibri"/>
                <a:cs typeface="Calibri"/>
              </a:endParaRPr>
            </a:p>
          </p:txBody>
        </p:sp>
        <p:pic>
          <p:nvPicPr>
            <p:cNvPr id="11" name="Image 4" descr="preencoded.png"/>
            <p:cNvPicPr>
              <a:picLocks noChangeAspect="1"/>
            </p:cNvPicPr>
            <p:nvPr/>
          </p:nvPicPr>
          <p:blipFill>
            <a:blip r:embed="rId7"/>
            <a:stretch>
              <a:fillRect/>
            </a:stretch>
          </p:blipFill>
          <p:spPr>
            <a:xfrm>
              <a:off x="789503" y="5220176"/>
              <a:ext cx="789503" cy="947380"/>
            </a:xfrm>
            <a:prstGeom prst="rect">
              <a:avLst/>
            </a:prstGeom>
          </p:spPr>
        </p:pic>
        <p:sp>
          <p:nvSpPr>
            <p:cNvPr id="12" name="Text 5"/>
            <p:cNvSpPr/>
            <p:nvPr/>
          </p:nvSpPr>
          <p:spPr>
            <a:xfrm>
              <a:off x="1913865" y="5407550"/>
              <a:ext cx="10648244" cy="290943"/>
            </a:xfrm>
            <a:prstGeom prst="rect">
              <a:avLst/>
            </a:prstGeom>
            <a:noFill/>
            <a:ln/>
          </p:spPr>
          <p:txBody>
            <a:bodyPr wrap="none" lIns="0" tIns="0" rIns="0" bIns="0" rtlCol="0" anchor="t"/>
            <a:lstStyle/>
            <a:p>
              <a:pPr marL="0" indent="0" algn="l">
                <a:buNone/>
              </a:pPr>
              <a:r>
                <a:rPr lang="en-US" sz="2000" b="1">
                  <a:solidFill>
                    <a:srgbClr val="F9F4BE"/>
                  </a:solidFill>
                  <a:latin typeface="Syne Bold"/>
                  <a:ea typeface="Syne Bold" pitchFamily="34" charset="-122"/>
                  <a:cs typeface="Syne Bold" pitchFamily="34" charset="-120"/>
                </a:rPr>
                <a:t>Interpretability - </a:t>
              </a:r>
              <a:r>
                <a:rPr lang="en-US" sz="2000" b="1">
                  <a:solidFill>
                    <a:srgbClr val="FFFFFF"/>
                  </a:solidFill>
                  <a:latin typeface="Syne Bold"/>
                  <a:ea typeface="Syne Bold" pitchFamily="34" charset="-122"/>
                  <a:cs typeface="Syne Bold" pitchFamily="34" charset="-120"/>
                </a:rPr>
                <a:t>SHAP → LIME → </a:t>
              </a:r>
              <a:r>
                <a:rPr lang="en-US" sz="2000" b="1" err="1">
                  <a:solidFill>
                    <a:srgbClr val="FFFFFF"/>
                  </a:solidFill>
                  <a:latin typeface="Syne Bold"/>
                  <a:ea typeface="Syne Bold" pitchFamily="34" charset="-122"/>
                  <a:cs typeface="Syne Bold" pitchFamily="34" charset="-120"/>
                </a:rPr>
                <a:t>Rulefit</a:t>
              </a:r>
              <a:r>
                <a:rPr lang="en-US" sz="2000" b="1">
                  <a:solidFill>
                    <a:srgbClr val="FFFFFF"/>
                  </a:solidFill>
                  <a:latin typeface="Syne Bold"/>
                  <a:ea typeface="Syne Bold" pitchFamily="34" charset="-122"/>
                  <a:cs typeface="Syne Bold" pitchFamily="34" charset="-120"/>
                </a:rPr>
                <a:t> (human readable rules)</a:t>
              </a:r>
              <a:endParaRPr lang="en-US" sz="2000">
                <a:latin typeface="Syne Bold"/>
                <a:ea typeface="Calibri"/>
                <a:cs typeface="Calibri"/>
              </a:endParaRPr>
            </a:p>
          </p:txBody>
        </p:sp>
        <p:pic>
          <p:nvPicPr>
            <p:cNvPr id="13" name="Image 5" descr="preencoded.png"/>
            <p:cNvPicPr>
              <a:picLocks noChangeAspect="1"/>
            </p:cNvPicPr>
            <p:nvPr/>
          </p:nvPicPr>
          <p:blipFill>
            <a:blip r:embed="rId8"/>
            <a:stretch>
              <a:fillRect/>
            </a:stretch>
          </p:blipFill>
          <p:spPr>
            <a:xfrm>
              <a:off x="789503" y="6167557"/>
              <a:ext cx="789503" cy="947380"/>
            </a:xfrm>
            <a:prstGeom prst="rect">
              <a:avLst/>
            </a:prstGeom>
          </p:spPr>
        </p:pic>
        <p:sp>
          <p:nvSpPr>
            <p:cNvPr id="14" name="Text 6"/>
            <p:cNvSpPr/>
            <p:nvPr/>
          </p:nvSpPr>
          <p:spPr>
            <a:xfrm>
              <a:off x="1913865" y="6177949"/>
              <a:ext cx="10651450" cy="925122"/>
            </a:xfrm>
            <a:prstGeom prst="rect">
              <a:avLst/>
            </a:prstGeom>
            <a:noFill/>
            <a:ln/>
          </p:spPr>
          <p:txBody>
            <a:bodyPr wrap="none" lIns="0" tIns="0" rIns="0" bIns="0" rtlCol="0" anchor="t"/>
            <a:lstStyle/>
            <a:p>
              <a:r>
                <a:rPr lang="en-US" sz="2000" b="1">
                  <a:solidFill>
                    <a:srgbClr val="F9F4BE"/>
                  </a:solidFill>
                  <a:latin typeface="Syne Bold"/>
                  <a:ea typeface="Syne Bold" pitchFamily="34" charset="-122"/>
                  <a:cs typeface="Syne Bold" pitchFamily="34" charset="-120"/>
                </a:rPr>
                <a:t>Deployment - </a:t>
              </a:r>
              <a:r>
                <a:rPr lang="en-US" sz="2000" b="1" err="1">
                  <a:solidFill>
                    <a:srgbClr val="FFFFFF"/>
                  </a:solidFill>
                  <a:latin typeface="Syne Bold"/>
                  <a:ea typeface="Syne Bold" pitchFamily="34" charset="-122"/>
                  <a:cs typeface="Syne Bold" pitchFamily="34" charset="-120"/>
                </a:rPr>
                <a:t>Streamlit</a:t>
              </a:r>
              <a:r>
                <a:rPr lang="en-US" sz="2000" b="1">
                  <a:solidFill>
                    <a:srgbClr val="FFFFFF"/>
                  </a:solidFill>
                  <a:latin typeface="Syne Bold"/>
                  <a:ea typeface="Syne Bold" pitchFamily="34" charset="-122"/>
                  <a:cs typeface="Syne Bold" pitchFamily="34" charset="-120"/>
                </a:rPr>
                <a:t> dashboard  (Input (User text) → Visual output → Goal</a:t>
              </a:r>
              <a:endParaRPr lang="en-US"/>
            </a:p>
            <a:p>
              <a:pPr marL="0" indent="0" algn="l">
                <a:buNone/>
              </a:pPr>
              <a:r>
                <a:rPr lang="en-US" sz="2000" b="1">
                  <a:solidFill>
                    <a:srgbClr val="FFFFFF"/>
                  </a:solidFill>
                  <a:latin typeface="Syne Bold"/>
                  <a:ea typeface="Syne Bold" pitchFamily="34" charset="-122"/>
                  <a:cs typeface="Syne Bold" pitchFamily="34" charset="-120"/>
                </a:rPr>
                <a:t>(Supports for research))</a:t>
              </a:r>
              <a:endParaRPr lang="en-US"/>
            </a:p>
            <a:p>
              <a:endParaRPr lang="en-US" sz="2000" b="1">
                <a:solidFill>
                  <a:srgbClr val="FFFFFF"/>
                </a:solidFill>
                <a:latin typeface="Syne Bold"/>
                <a:ea typeface="Calibri"/>
                <a:cs typeface="Calibri"/>
              </a:endParaRPr>
            </a:p>
          </p:txBody>
        </p:sp>
        <p:sp>
          <p:nvSpPr>
            <p:cNvPr id="15" name="Text 7"/>
            <p:cNvSpPr/>
            <p:nvPr/>
          </p:nvSpPr>
          <p:spPr>
            <a:xfrm>
              <a:off x="789503" y="7292459"/>
              <a:ext cx="13051393" cy="315754"/>
            </a:xfrm>
            <a:prstGeom prst="rect">
              <a:avLst/>
            </a:prstGeom>
            <a:noFill/>
            <a:ln/>
          </p:spPr>
          <p:txBody>
            <a:bodyPr wrap="none" lIns="0" tIns="0" rIns="0" bIns="0" rtlCol="0" anchor="t"/>
            <a:lstStyle/>
            <a:p>
              <a:pPr marL="0" indent="0" algn="ctr">
                <a:lnSpc>
                  <a:spcPts val="2450"/>
                </a:lnSpc>
                <a:buNone/>
              </a:pPr>
              <a:r>
                <a:rPr lang="en-US">
                  <a:solidFill>
                    <a:srgbClr val="FFFFFF"/>
                  </a:solidFill>
                  <a:latin typeface="Overpass Light"/>
                  <a:ea typeface="Overpass Light" pitchFamily="34" charset="-122"/>
                  <a:cs typeface="Overpass Light" pitchFamily="34" charset="-120"/>
                </a:rPr>
                <a:t>We deployed a comprehensive pipeline, balancing predictive performance with model interpretability.</a:t>
              </a:r>
              <a:endParaRPr lang="en-US">
                <a:latin typeface="Overpass Light"/>
                <a:ea typeface="Calibri"/>
                <a:cs typeface="Calibri"/>
              </a:endParaRPr>
            </a:p>
          </p:txBody>
        </p:sp>
      </p:grpSp>
      <p:sp>
        <p:nvSpPr>
          <p:cNvPr id="16" name="Rectangle 15">
            <a:extLst>
              <a:ext uri="{FF2B5EF4-FFF2-40B4-BE49-F238E27FC236}">
                <a16:creationId xmlns:a16="http://schemas.microsoft.com/office/drawing/2014/main" id="{B156EE64-D133-8A7F-7D1B-2C610531D782}"/>
              </a:ext>
            </a:extLst>
          </p:cNvPr>
          <p:cNvSpPr/>
          <p:nvPr/>
        </p:nvSpPr>
        <p:spPr>
          <a:xfrm>
            <a:off x="12868507" y="7608213"/>
            <a:ext cx="1650381" cy="505063"/>
          </a:xfrm>
          <a:prstGeom prst="rect">
            <a:avLst/>
          </a:prstGeom>
          <a:solidFill>
            <a:srgbClr val="224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423398"/>
            <a:ext cx="5680115" cy="460772"/>
          </a:xfrm>
          <a:prstGeom prst="rect">
            <a:avLst/>
          </a:prstGeom>
          <a:noFill/>
          <a:ln/>
        </p:spPr>
        <p:txBody>
          <a:bodyPr wrap="none" lIns="0" tIns="0" rIns="0" bIns="0" rtlCol="0" anchor="t"/>
          <a:lstStyle/>
          <a:p>
            <a:pPr marL="0" indent="0" algn="l">
              <a:lnSpc>
                <a:spcPts val="3600"/>
              </a:lnSpc>
              <a:buNone/>
            </a:pPr>
            <a:r>
              <a:rPr lang="en-US" sz="2900" b="1">
                <a:solidFill>
                  <a:srgbClr val="233939"/>
                </a:solidFill>
                <a:latin typeface="Syne Bold"/>
                <a:ea typeface="Syne Bold" pitchFamily="34" charset="-122"/>
                <a:cs typeface="Syne Bold" pitchFamily="34" charset="-120"/>
              </a:rPr>
              <a:t>Data Preprocessing Pipeline</a:t>
            </a:r>
            <a:endParaRPr lang="en-US" sz="2900">
              <a:latin typeface="Syne Bold"/>
            </a:endParaRPr>
          </a:p>
        </p:txBody>
      </p:sp>
      <p:sp>
        <p:nvSpPr>
          <p:cNvPr id="3" name="Text 1"/>
          <p:cNvSpPr/>
          <p:nvPr/>
        </p:nvSpPr>
        <p:spPr>
          <a:xfrm>
            <a:off x="793790" y="1041182"/>
            <a:ext cx="13042821" cy="235744"/>
          </a:xfrm>
          <a:prstGeom prst="rect">
            <a:avLst/>
          </a:prstGeom>
          <a:noFill/>
          <a:ln/>
        </p:spPr>
        <p:txBody>
          <a:bodyPr wrap="none" lIns="0" tIns="0" rIns="0" bIns="0" rtlCol="0" anchor="t"/>
          <a:lstStyle/>
          <a:p>
            <a:pPr>
              <a:lnSpc>
                <a:spcPts val="1850"/>
              </a:lnSpc>
            </a:pPr>
            <a:r>
              <a:rPr lang="en-US">
                <a:solidFill>
                  <a:srgbClr val="3B4E4E"/>
                </a:solidFill>
                <a:latin typeface="Overpass Light"/>
                <a:ea typeface="Overpass Light" pitchFamily="34" charset="-122"/>
                <a:cs typeface="Overpass Light" pitchFamily="34" charset="-120"/>
              </a:rPr>
              <a:t>To maximize the preservation of meaningful linguistic signals while reducing noise and ensuring computational efficiency, </a:t>
            </a:r>
            <a:endParaRPr lang="en-US">
              <a:solidFill>
                <a:srgbClr val="000000"/>
              </a:solidFill>
              <a:latin typeface="Overpass Light"/>
              <a:ea typeface="Calibri"/>
              <a:cs typeface="Calibri"/>
            </a:endParaRPr>
          </a:p>
          <a:p>
            <a:pPr marL="0" indent="0">
              <a:lnSpc>
                <a:spcPts val="1850"/>
              </a:lnSpc>
              <a:buNone/>
            </a:pPr>
            <a:r>
              <a:rPr lang="en-US">
                <a:solidFill>
                  <a:srgbClr val="3B4E4E"/>
                </a:solidFill>
                <a:latin typeface="Overpass Light"/>
                <a:ea typeface="Overpass Light" pitchFamily="34" charset="-122"/>
                <a:cs typeface="Overpass Light" pitchFamily="34" charset="-120"/>
              </a:rPr>
              <a:t>the dataset underwent several critical preprocessing steps.</a:t>
            </a:r>
            <a:endParaRPr lang="en-US">
              <a:latin typeface="Overpass Light"/>
              <a:ea typeface="Calibri"/>
              <a:cs typeface="Calibri"/>
            </a:endParaRPr>
          </a:p>
        </p:txBody>
      </p:sp>
      <p:grpSp>
        <p:nvGrpSpPr>
          <p:cNvPr id="41" name="Group 40">
            <a:extLst>
              <a:ext uri="{FF2B5EF4-FFF2-40B4-BE49-F238E27FC236}">
                <a16:creationId xmlns:a16="http://schemas.microsoft.com/office/drawing/2014/main" id="{C0F6D532-FF40-ABA7-5ECA-CC47E45BC049}"/>
              </a:ext>
            </a:extLst>
          </p:cNvPr>
          <p:cNvGrpSpPr/>
          <p:nvPr/>
        </p:nvGrpSpPr>
        <p:grpSpPr>
          <a:xfrm>
            <a:off x="634649" y="1820296"/>
            <a:ext cx="13403996" cy="5960157"/>
            <a:chOff x="793790" y="1818561"/>
            <a:chExt cx="13042820" cy="5860181"/>
          </a:xfrm>
        </p:grpSpPr>
        <p:sp>
          <p:nvSpPr>
            <p:cNvPr id="4" name="Shape 2"/>
            <p:cNvSpPr/>
            <p:nvPr/>
          </p:nvSpPr>
          <p:spPr>
            <a:xfrm>
              <a:off x="7307580" y="1818561"/>
              <a:ext cx="15240" cy="5749528"/>
            </a:xfrm>
            <a:prstGeom prst="roundRect">
              <a:avLst>
                <a:gd name="adj" fmla="val 406325"/>
              </a:avLst>
            </a:prstGeom>
            <a:solidFill>
              <a:srgbClr val="C3D4CC"/>
            </a:solidFill>
            <a:ln/>
          </p:spPr>
        </p:sp>
        <p:sp>
          <p:nvSpPr>
            <p:cNvPr id="5" name="Shape 3"/>
            <p:cNvSpPr/>
            <p:nvPr/>
          </p:nvSpPr>
          <p:spPr>
            <a:xfrm>
              <a:off x="6888242" y="2474357"/>
              <a:ext cx="442198" cy="15240"/>
            </a:xfrm>
            <a:prstGeom prst="roundRect">
              <a:avLst>
                <a:gd name="adj" fmla="val 406325"/>
              </a:avLst>
            </a:prstGeom>
            <a:solidFill>
              <a:srgbClr val="C3D4CC"/>
            </a:solidFill>
            <a:ln/>
          </p:spPr>
        </p:sp>
        <p:sp>
          <p:nvSpPr>
            <p:cNvPr id="6" name="Shape 4"/>
            <p:cNvSpPr/>
            <p:nvPr/>
          </p:nvSpPr>
          <p:spPr>
            <a:xfrm>
              <a:off x="7259955" y="2426732"/>
              <a:ext cx="110490" cy="110490"/>
            </a:xfrm>
            <a:prstGeom prst="roundRect">
              <a:avLst>
                <a:gd name="adj" fmla="val 413793"/>
              </a:avLst>
            </a:prstGeom>
            <a:solidFill>
              <a:srgbClr val="224435"/>
            </a:solidFill>
            <a:ln/>
          </p:spPr>
        </p:sp>
        <p:sp>
          <p:nvSpPr>
            <p:cNvPr id="7" name="Shape 5"/>
            <p:cNvSpPr/>
            <p:nvPr/>
          </p:nvSpPr>
          <p:spPr>
            <a:xfrm>
              <a:off x="793790" y="1818561"/>
              <a:ext cx="6079212" cy="1179433"/>
            </a:xfrm>
            <a:prstGeom prst="roundRect">
              <a:avLst>
                <a:gd name="adj" fmla="val 5250"/>
              </a:avLst>
            </a:prstGeom>
            <a:solidFill>
              <a:srgbClr val="DDEEE6"/>
            </a:solidFill>
            <a:ln w="7620">
              <a:solidFill>
                <a:srgbClr val="C3D4CC"/>
              </a:solidFill>
              <a:prstDash val="solid"/>
            </a:ln>
          </p:spPr>
        </p:sp>
        <p:sp>
          <p:nvSpPr>
            <p:cNvPr id="8" name="Text 6"/>
            <p:cNvSpPr/>
            <p:nvPr/>
          </p:nvSpPr>
          <p:spPr>
            <a:xfrm>
              <a:off x="4196365" y="1946686"/>
              <a:ext cx="2508171" cy="230386"/>
            </a:xfrm>
            <a:prstGeom prst="rect">
              <a:avLst/>
            </a:prstGeom>
            <a:noFill/>
            <a:ln/>
          </p:spPr>
          <p:txBody>
            <a:bodyPr wrap="none" lIns="0" tIns="0" rIns="0" bIns="0" rtlCol="0" anchor="t"/>
            <a:lstStyle/>
            <a:p>
              <a:pPr marL="0" indent="0" algn="r">
                <a:lnSpc>
                  <a:spcPts val="1800"/>
                </a:lnSpc>
                <a:buNone/>
              </a:pPr>
              <a:r>
                <a:rPr lang="en-US" sz="2000" b="1">
                  <a:solidFill>
                    <a:srgbClr val="3B4E4E"/>
                  </a:solidFill>
                  <a:latin typeface="Syne Bold"/>
                  <a:ea typeface="Syne Bold" pitchFamily="34" charset="-122"/>
                  <a:cs typeface="Syne Bold" pitchFamily="34" charset="-120"/>
                </a:rPr>
                <a:t>Combining Title and Text</a:t>
              </a:r>
              <a:endParaRPr lang="en-US" sz="2000">
                <a:latin typeface="Syne Bold"/>
              </a:endParaRPr>
            </a:p>
          </p:txBody>
        </p:sp>
        <p:sp>
          <p:nvSpPr>
            <p:cNvPr id="9" name="Text 7"/>
            <p:cNvSpPr/>
            <p:nvPr/>
          </p:nvSpPr>
          <p:spPr>
            <a:xfrm>
              <a:off x="948809" y="2305757"/>
              <a:ext cx="5769173" cy="453973"/>
            </a:xfrm>
            <a:prstGeom prst="rect">
              <a:avLst/>
            </a:prstGeom>
            <a:noFill/>
            <a:ln/>
          </p:spPr>
          <p:txBody>
            <a:bodyPr wrap="none" lIns="0" tIns="0" rIns="0" bIns="0" rtlCol="0" anchor="t"/>
            <a:lstStyle/>
            <a:p>
              <a:pPr algn="r">
                <a:lnSpc>
                  <a:spcPts val="1850"/>
                </a:lnSpc>
              </a:pPr>
              <a:r>
                <a:rPr lang="en-US">
                  <a:latin typeface="Overpass Light"/>
                  <a:ea typeface="Overpass Light" pitchFamily="34" charset="-122"/>
                  <a:cs typeface="Overpass Light" pitchFamily="34" charset="-120"/>
                </a:rPr>
                <a:t>Concatenated for holistic analysis, as both provide </a:t>
              </a:r>
              <a:endParaRPr lang="en-US">
                <a:latin typeface="Overpass Light"/>
                <a:ea typeface="Calibri"/>
                <a:cs typeface="Calibri"/>
              </a:endParaRPr>
            </a:p>
            <a:p>
              <a:pPr marL="0" indent="0" algn="r">
                <a:lnSpc>
                  <a:spcPts val="1850"/>
                </a:lnSpc>
                <a:buNone/>
              </a:pPr>
              <a:r>
                <a:rPr lang="en-US">
                  <a:latin typeface="Overpass Light"/>
                  <a:ea typeface="Overpass Light" pitchFamily="34" charset="-122"/>
                  <a:cs typeface="Overpass Light" pitchFamily="34" charset="-120"/>
                </a:rPr>
                <a:t>crucial cues and context.</a:t>
              </a:r>
              <a:endParaRPr lang="en-US">
                <a:latin typeface="Overpass Light"/>
                <a:ea typeface="Calibri"/>
                <a:cs typeface="Calibri"/>
              </a:endParaRPr>
            </a:p>
          </p:txBody>
        </p:sp>
        <p:sp>
          <p:nvSpPr>
            <p:cNvPr id="10" name="Shape 8"/>
            <p:cNvSpPr/>
            <p:nvPr/>
          </p:nvSpPr>
          <p:spPr>
            <a:xfrm>
              <a:off x="7299960" y="3285173"/>
              <a:ext cx="442198" cy="15240"/>
            </a:xfrm>
            <a:prstGeom prst="roundRect">
              <a:avLst>
                <a:gd name="adj" fmla="val 406325"/>
              </a:avLst>
            </a:prstGeom>
            <a:solidFill>
              <a:srgbClr val="C3D4CC"/>
            </a:solidFill>
            <a:ln/>
          </p:spPr>
        </p:sp>
        <p:sp>
          <p:nvSpPr>
            <p:cNvPr id="11" name="Shape 9"/>
            <p:cNvSpPr/>
            <p:nvPr/>
          </p:nvSpPr>
          <p:spPr>
            <a:xfrm>
              <a:off x="7259955" y="3237548"/>
              <a:ext cx="110490" cy="110490"/>
            </a:xfrm>
            <a:prstGeom prst="roundRect">
              <a:avLst>
                <a:gd name="adj" fmla="val 413793"/>
              </a:avLst>
            </a:prstGeom>
            <a:solidFill>
              <a:srgbClr val="224435"/>
            </a:solidFill>
            <a:ln/>
          </p:spPr>
        </p:sp>
        <p:sp>
          <p:nvSpPr>
            <p:cNvPr id="12" name="Shape 10"/>
            <p:cNvSpPr/>
            <p:nvPr/>
          </p:nvSpPr>
          <p:spPr>
            <a:xfrm>
              <a:off x="7757398" y="2703076"/>
              <a:ext cx="6079212" cy="1179433"/>
            </a:xfrm>
            <a:prstGeom prst="roundRect">
              <a:avLst>
                <a:gd name="adj" fmla="val 5250"/>
              </a:avLst>
            </a:prstGeom>
            <a:solidFill>
              <a:srgbClr val="DDEEE6"/>
            </a:solidFill>
            <a:ln w="7620">
              <a:solidFill>
                <a:srgbClr val="C3D4CC"/>
              </a:solidFill>
              <a:prstDash val="solid"/>
            </a:ln>
          </p:spPr>
        </p:sp>
        <p:sp>
          <p:nvSpPr>
            <p:cNvPr id="13" name="Text 11"/>
            <p:cNvSpPr/>
            <p:nvPr/>
          </p:nvSpPr>
          <p:spPr>
            <a:xfrm>
              <a:off x="7912417" y="2858095"/>
              <a:ext cx="1842968" cy="230386"/>
            </a:xfrm>
            <a:prstGeom prst="rect">
              <a:avLst/>
            </a:prstGeom>
            <a:noFill/>
            <a:ln/>
          </p:spPr>
          <p:txBody>
            <a:bodyPr wrap="none" lIns="0" tIns="0" rIns="0" bIns="0" rtlCol="0" anchor="t"/>
            <a:lstStyle/>
            <a:p>
              <a:pPr marL="0" indent="0" algn="l">
                <a:lnSpc>
                  <a:spcPts val="1800"/>
                </a:lnSpc>
                <a:buNone/>
              </a:pPr>
              <a:r>
                <a:rPr lang="en-US" sz="2000" b="1">
                  <a:solidFill>
                    <a:srgbClr val="3B4E4E"/>
                  </a:solidFill>
                  <a:latin typeface="Syne Bold"/>
                  <a:ea typeface="Syne Bold" pitchFamily="34" charset="-122"/>
                  <a:cs typeface="Syne Bold" pitchFamily="34" charset="-120"/>
                </a:rPr>
                <a:t>De-identification</a:t>
              </a:r>
              <a:endParaRPr lang="en-US" sz="2000">
                <a:latin typeface="Syne Bold"/>
              </a:endParaRPr>
            </a:p>
          </p:txBody>
        </p:sp>
        <p:sp>
          <p:nvSpPr>
            <p:cNvPr id="14" name="Text 12"/>
            <p:cNvSpPr/>
            <p:nvPr/>
          </p:nvSpPr>
          <p:spPr>
            <a:xfrm>
              <a:off x="7912417" y="3176826"/>
              <a:ext cx="5741796" cy="609805"/>
            </a:xfrm>
            <a:prstGeom prst="rect">
              <a:avLst/>
            </a:prstGeom>
            <a:noFill/>
            <a:ln/>
          </p:spPr>
          <p:txBody>
            <a:bodyPr wrap="square" lIns="0" tIns="0" rIns="0" bIns="0" rtlCol="0" anchor="t"/>
            <a:lstStyle/>
            <a:p>
              <a:pPr marL="0" indent="0" algn="l">
                <a:buNone/>
              </a:pPr>
              <a:r>
                <a:rPr lang="en-US">
                  <a:solidFill>
                    <a:srgbClr val="3B4E4E"/>
                  </a:solidFill>
                  <a:latin typeface="Overpass Bold"/>
                  <a:ea typeface="Overpass Light" pitchFamily="34" charset="-122"/>
                  <a:cs typeface="Overpass Light" pitchFamily="34" charset="-120"/>
                </a:rPr>
                <a:t>Removed usernames, links, and identifiers for ethical compliance and to prune irrelevant tokens.</a:t>
              </a:r>
              <a:endParaRPr lang="en-US">
                <a:latin typeface="Overpass Bold"/>
              </a:endParaRPr>
            </a:p>
          </p:txBody>
        </p:sp>
        <p:sp>
          <p:nvSpPr>
            <p:cNvPr id="15" name="Shape 13"/>
            <p:cNvSpPr/>
            <p:nvPr/>
          </p:nvSpPr>
          <p:spPr>
            <a:xfrm>
              <a:off x="6888242" y="4022288"/>
              <a:ext cx="442198" cy="15240"/>
            </a:xfrm>
            <a:prstGeom prst="roundRect">
              <a:avLst>
                <a:gd name="adj" fmla="val 406325"/>
              </a:avLst>
            </a:prstGeom>
            <a:solidFill>
              <a:srgbClr val="C3D4CC"/>
            </a:solidFill>
            <a:ln/>
          </p:spPr>
        </p:sp>
        <p:sp>
          <p:nvSpPr>
            <p:cNvPr id="16" name="Shape 14"/>
            <p:cNvSpPr/>
            <p:nvPr/>
          </p:nvSpPr>
          <p:spPr>
            <a:xfrm>
              <a:off x="7259955" y="3974663"/>
              <a:ext cx="110490" cy="110490"/>
            </a:xfrm>
            <a:prstGeom prst="roundRect">
              <a:avLst>
                <a:gd name="adj" fmla="val 413793"/>
              </a:avLst>
            </a:prstGeom>
            <a:solidFill>
              <a:srgbClr val="224435"/>
            </a:solidFill>
            <a:ln/>
          </p:spPr>
        </p:sp>
        <p:sp>
          <p:nvSpPr>
            <p:cNvPr id="17" name="Shape 15"/>
            <p:cNvSpPr/>
            <p:nvPr/>
          </p:nvSpPr>
          <p:spPr>
            <a:xfrm>
              <a:off x="793790" y="3440192"/>
              <a:ext cx="6079212" cy="1179433"/>
            </a:xfrm>
            <a:prstGeom prst="roundRect">
              <a:avLst>
                <a:gd name="adj" fmla="val 5250"/>
              </a:avLst>
            </a:prstGeom>
            <a:solidFill>
              <a:srgbClr val="DDEEE6"/>
            </a:solidFill>
            <a:ln w="7620">
              <a:solidFill>
                <a:srgbClr val="C3D4CC"/>
              </a:solidFill>
              <a:prstDash val="solid"/>
            </a:ln>
          </p:spPr>
        </p:sp>
        <p:sp>
          <p:nvSpPr>
            <p:cNvPr id="18" name="Text 16"/>
            <p:cNvSpPr/>
            <p:nvPr/>
          </p:nvSpPr>
          <p:spPr>
            <a:xfrm>
              <a:off x="4875014" y="3595211"/>
              <a:ext cx="1842968" cy="230386"/>
            </a:xfrm>
            <a:prstGeom prst="rect">
              <a:avLst/>
            </a:prstGeom>
            <a:noFill/>
            <a:ln/>
          </p:spPr>
          <p:txBody>
            <a:bodyPr wrap="none" lIns="0" tIns="0" rIns="0" bIns="0" rtlCol="0" anchor="t"/>
            <a:lstStyle/>
            <a:p>
              <a:pPr marL="0" indent="0" algn="r">
                <a:lnSpc>
                  <a:spcPts val="1800"/>
                </a:lnSpc>
                <a:buNone/>
              </a:pPr>
              <a:r>
                <a:rPr lang="en-US" sz="2000" b="1">
                  <a:solidFill>
                    <a:srgbClr val="3B4E4E"/>
                  </a:solidFill>
                  <a:latin typeface="Syne Bold"/>
                  <a:ea typeface="Syne Bold" pitchFamily="34" charset="-122"/>
                  <a:cs typeface="Syne Bold" pitchFamily="34" charset="-120"/>
                </a:rPr>
                <a:t>Normalization</a:t>
              </a:r>
              <a:endParaRPr lang="en-US" sz="2000">
                <a:latin typeface="Syne Bold"/>
              </a:endParaRPr>
            </a:p>
          </p:txBody>
        </p:sp>
        <p:sp>
          <p:nvSpPr>
            <p:cNvPr id="19" name="Text 17"/>
            <p:cNvSpPr/>
            <p:nvPr/>
          </p:nvSpPr>
          <p:spPr>
            <a:xfrm>
              <a:off x="948809" y="3913942"/>
              <a:ext cx="5769173" cy="471488"/>
            </a:xfrm>
            <a:prstGeom prst="rect">
              <a:avLst/>
            </a:prstGeom>
            <a:noFill/>
            <a:ln/>
          </p:spPr>
          <p:txBody>
            <a:bodyPr wrap="square" lIns="0" tIns="0" rIns="0" bIns="0" rtlCol="0" anchor="t"/>
            <a:lstStyle/>
            <a:p>
              <a:pPr marL="0" indent="0" algn="r">
                <a:buNone/>
              </a:pPr>
              <a:r>
                <a:rPr lang="en-US">
                  <a:solidFill>
                    <a:srgbClr val="3B4E4E"/>
                  </a:solidFill>
                  <a:latin typeface="Overpass Light"/>
                  <a:ea typeface="Overpass Light" pitchFamily="34" charset="-122"/>
                  <a:cs typeface="Overpass Light" pitchFamily="34" charset="-120"/>
                </a:rPr>
                <a:t>Lowercased text, expanded contractions, and standardized punctuation for vocabulary consistency.</a:t>
              </a:r>
              <a:endParaRPr lang="en-US">
                <a:latin typeface="Overpass Light"/>
                <a:ea typeface="Calibri"/>
                <a:cs typeface="Calibri"/>
              </a:endParaRPr>
            </a:p>
          </p:txBody>
        </p:sp>
        <p:sp>
          <p:nvSpPr>
            <p:cNvPr id="20" name="Shape 18"/>
            <p:cNvSpPr/>
            <p:nvPr/>
          </p:nvSpPr>
          <p:spPr>
            <a:xfrm>
              <a:off x="7299960" y="4759404"/>
              <a:ext cx="442198" cy="15240"/>
            </a:xfrm>
            <a:prstGeom prst="roundRect">
              <a:avLst>
                <a:gd name="adj" fmla="val 406325"/>
              </a:avLst>
            </a:prstGeom>
            <a:solidFill>
              <a:srgbClr val="C3D4CC"/>
            </a:solidFill>
            <a:ln/>
          </p:spPr>
        </p:sp>
        <p:sp>
          <p:nvSpPr>
            <p:cNvPr id="21" name="Shape 19"/>
            <p:cNvSpPr/>
            <p:nvPr/>
          </p:nvSpPr>
          <p:spPr>
            <a:xfrm>
              <a:off x="7259955" y="4711779"/>
              <a:ext cx="110490" cy="110490"/>
            </a:xfrm>
            <a:prstGeom prst="roundRect">
              <a:avLst>
                <a:gd name="adj" fmla="val 413793"/>
              </a:avLst>
            </a:prstGeom>
            <a:solidFill>
              <a:srgbClr val="224435"/>
            </a:solidFill>
            <a:ln/>
          </p:spPr>
        </p:sp>
        <p:sp>
          <p:nvSpPr>
            <p:cNvPr id="22" name="Shape 20"/>
            <p:cNvSpPr/>
            <p:nvPr/>
          </p:nvSpPr>
          <p:spPr>
            <a:xfrm>
              <a:off x="7757398" y="4177308"/>
              <a:ext cx="6079212" cy="1179433"/>
            </a:xfrm>
            <a:prstGeom prst="roundRect">
              <a:avLst>
                <a:gd name="adj" fmla="val 5250"/>
              </a:avLst>
            </a:prstGeom>
            <a:solidFill>
              <a:srgbClr val="DDEEE6"/>
            </a:solidFill>
            <a:ln w="7620">
              <a:solidFill>
                <a:srgbClr val="C3D4CC"/>
              </a:solidFill>
              <a:prstDash val="solid"/>
            </a:ln>
          </p:spPr>
        </p:sp>
        <p:sp>
          <p:nvSpPr>
            <p:cNvPr id="23" name="Text 21"/>
            <p:cNvSpPr/>
            <p:nvPr/>
          </p:nvSpPr>
          <p:spPr>
            <a:xfrm>
              <a:off x="7912417" y="4332327"/>
              <a:ext cx="2680603" cy="78237"/>
            </a:xfrm>
            <a:prstGeom prst="rect">
              <a:avLst/>
            </a:prstGeom>
            <a:noFill/>
            <a:ln/>
          </p:spPr>
          <p:txBody>
            <a:bodyPr wrap="none" lIns="0" tIns="0" rIns="0" bIns="0" rtlCol="0" anchor="t"/>
            <a:lstStyle/>
            <a:p>
              <a:pPr marL="0" indent="0" algn="l">
                <a:lnSpc>
                  <a:spcPts val="1800"/>
                </a:lnSpc>
                <a:buNone/>
              </a:pPr>
              <a:r>
                <a:rPr lang="en-US" sz="2000" b="1">
                  <a:solidFill>
                    <a:srgbClr val="3B4E4E"/>
                  </a:solidFill>
                  <a:latin typeface="Syne Bold"/>
                  <a:ea typeface="Syne Bold" pitchFamily="34" charset="-122"/>
                  <a:cs typeface="Syne Bold" pitchFamily="34" charset="-120"/>
                </a:rPr>
                <a:t>Informal Writing Styles</a:t>
              </a:r>
              <a:endParaRPr lang="en-US" sz="2000">
                <a:latin typeface="Syne Bold"/>
              </a:endParaRPr>
            </a:p>
          </p:txBody>
        </p:sp>
        <p:sp>
          <p:nvSpPr>
            <p:cNvPr id="24" name="Text 22"/>
            <p:cNvSpPr/>
            <p:nvPr/>
          </p:nvSpPr>
          <p:spPr>
            <a:xfrm>
              <a:off x="7912417" y="4678721"/>
              <a:ext cx="5741796" cy="623638"/>
            </a:xfrm>
            <a:prstGeom prst="rect">
              <a:avLst/>
            </a:prstGeom>
            <a:noFill/>
            <a:ln/>
          </p:spPr>
          <p:txBody>
            <a:bodyPr wrap="square" lIns="0" tIns="0" rIns="0" bIns="0" rtlCol="0" anchor="t"/>
            <a:lstStyle/>
            <a:p>
              <a:pPr marL="0" indent="0" algn="l">
                <a:buNone/>
              </a:pPr>
              <a:r>
                <a:rPr lang="en-US">
                  <a:solidFill>
                    <a:srgbClr val="3B4E4E"/>
                  </a:solidFill>
                  <a:latin typeface="Overpass Light"/>
                  <a:ea typeface="Overpass Light" pitchFamily="34" charset="-122"/>
                  <a:cs typeface="Overpass Light" pitchFamily="34" charset="-120"/>
                </a:rPr>
                <a:t>Normalized elongated words and emojis to retain emotional cues while managing vocabulary expansion.</a:t>
              </a:r>
              <a:endParaRPr lang="en-US">
                <a:latin typeface="Overpass Light"/>
              </a:endParaRPr>
            </a:p>
          </p:txBody>
        </p:sp>
        <p:sp>
          <p:nvSpPr>
            <p:cNvPr id="25" name="Shape 23"/>
            <p:cNvSpPr/>
            <p:nvPr/>
          </p:nvSpPr>
          <p:spPr>
            <a:xfrm>
              <a:off x="6888242" y="5496520"/>
              <a:ext cx="442198" cy="15240"/>
            </a:xfrm>
            <a:prstGeom prst="roundRect">
              <a:avLst>
                <a:gd name="adj" fmla="val 406325"/>
              </a:avLst>
            </a:prstGeom>
            <a:solidFill>
              <a:srgbClr val="C3D4CC"/>
            </a:solidFill>
            <a:ln/>
          </p:spPr>
        </p:sp>
        <p:sp>
          <p:nvSpPr>
            <p:cNvPr id="26" name="Shape 24"/>
            <p:cNvSpPr/>
            <p:nvPr/>
          </p:nvSpPr>
          <p:spPr>
            <a:xfrm>
              <a:off x="7259955" y="5448895"/>
              <a:ext cx="110490" cy="110490"/>
            </a:xfrm>
            <a:prstGeom prst="roundRect">
              <a:avLst>
                <a:gd name="adj" fmla="val 413793"/>
              </a:avLst>
            </a:prstGeom>
            <a:solidFill>
              <a:srgbClr val="224435"/>
            </a:solidFill>
            <a:ln/>
          </p:spPr>
        </p:sp>
        <p:sp>
          <p:nvSpPr>
            <p:cNvPr id="27" name="Shape 25"/>
            <p:cNvSpPr/>
            <p:nvPr/>
          </p:nvSpPr>
          <p:spPr>
            <a:xfrm>
              <a:off x="793790" y="4914424"/>
              <a:ext cx="6079212" cy="1179433"/>
            </a:xfrm>
            <a:prstGeom prst="roundRect">
              <a:avLst>
                <a:gd name="adj" fmla="val 5250"/>
              </a:avLst>
            </a:prstGeom>
            <a:solidFill>
              <a:srgbClr val="DDEEE6"/>
            </a:solidFill>
            <a:ln w="7620">
              <a:solidFill>
                <a:srgbClr val="C3D4CC"/>
              </a:solidFill>
              <a:prstDash val="solid"/>
            </a:ln>
          </p:spPr>
        </p:sp>
        <p:sp>
          <p:nvSpPr>
            <p:cNvPr id="28" name="Text 26"/>
            <p:cNvSpPr/>
            <p:nvPr/>
          </p:nvSpPr>
          <p:spPr>
            <a:xfrm>
              <a:off x="4875014" y="5069443"/>
              <a:ext cx="1842968" cy="230386"/>
            </a:xfrm>
            <a:prstGeom prst="rect">
              <a:avLst/>
            </a:prstGeom>
            <a:noFill/>
            <a:ln/>
          </p:spPr>
          <p:txBody>
            <a:bodyPr wrap="none" lIns="0" tIns="0" rIns="0" bIns="0" rtlCol="0" anchor="t"/>
            <a:lstStyle/>
            <a:p>
              <a:pPr marL="0" indent="0" algn="r">
                <a:lnSpc>
                  <a:spcPts val="1800"/>
                </a:lnSpc>
                <a:buNone/>
              </a:pPr>
              <a:r>
                <a:rPr lang="en-US" sz="2000" b="1">
                  <a:solidFill>
                    <a:srgbClr val="3B4E4E"/>
                  </a:solidFill>
                  <a:latin typeface="Syne Bold"/>
                  <a:ea typeface="Syne Bold" pitchFamily="34" charset="-122"/>
                  <a:cs typeface="Syne Bold" pitchFamily="34" charset="-120"/>
                </a:rPr>
                <a:t>Lemmatization</a:t>
              </a:r>
              <a:endParaRPr lang="en-US" sz="2000">
                <a:latin typeface="Syne Bold"/>
                <a:ea typeface="Calibri"/>
                <a:cs typeface="Calibri"/>
              </a:endParaRPr>
            </a:p>
          </p:txBody>
        </p:sp>
        <p:sp>
          <p:nvSpPr>
            <p:cNvPr id="29" name="Text 27"/>
            <p:cNvSpPr/>
            <p:nvPr/>
          </p:nvSpPr>
          <p:spPr>
            <a:xfrm>
              <a:off x="948809" y="5388173"/>
              <a:ext cx="5769173" cy="471488"/>
            </a:xfrm>
            <a:prstGeom prst="rect">
              <a:avLst/>
            </a:prstGeom>
            <a:noFill/>
            <a:ln/>
          </p:spPr>
          <p:txBody>
            <a:bodyPr wrap="square" lIns="0" tIns="0" rIns="0" bIns="0" rtlCol="0" anchor="t"/>
            <a:lstStyle/>
            <a:p>
              <a:pPr marL="0" indent="0" algn="r">
                <a:buNone/>
              </a:pPr>
              <a:r>
                <a:rPr lang="en-US">
                  <a:solidFill>
                    <a:srgbClr val="3B4E4E"/>
                  </a:solidFill>
                  <a:latin typeface="Overpass Light"/>
                  <a:ea typeface="Overpass Light" pitchFamily="34" charset="-122"/>
                  <a:cs typeface="Overpass Light" pitchFamily="34" charset="-120"/>
                </a:rPr>
                <a:t>Reduced words to their root forms using WordNet, preserving meaning and reducing redundancy.</a:t>
              </a:r>
              <a:endParaRPr lang="en-US">
                <a:latin typeface="Overpass Light"/>
                <a:ea typeface="Calibri"/>
                <a:cs typeface="Calibri"/>
              </a:endParaRPr>
            </a:p>
          </p:txBody>
        </p:sp>
        <p:sp>
          <p:nvSpPr>
            <p:cNvPr id="30" name="Shape 28"/>
            <p:cNvSpPr/>
            <p:nvPr/>
          </p:nvSpPr>
          <p:spPr>
            <a:xfrm>
              <a:off x="7299960" y="6233636"/>
              <a:ext cx="442198" cy="15240"/>
            </a:xfrm>
            <a:prstGeom prst="roundRect">
              <a:avLst>
                <a:gd name="adj" fmla="val 406325"/>
              </a:avLst>
            </a:prstGeom>
            <a:solidFill>
              <a:srgbClr val="C3D4CC"/>
            </a:solidFill>
            <a:ln/>
          </p:spPr>
        </p:sp>
        <p:sp>
          <p:nvSpPr>
            <p:cNvPr id="31" name="Shape 29"/>
            <p:cNvSpPr/>
            <p:nvPr/>
          </p:nvSpPr>
          <p:spPr>
            <a:xfrm>
              <a:off x="7259955" y="6186011"/>
              <a:ext cx="110490" cy="110490"/>
            </a:xfrm>
            <a:prstGeom prst="roundRect">
              <a:avLst>
                <a:gd name="adj" fmla="val 413793"/>
              </a:avLst>
            </a:prstGeom>
            <a:solidFill>
              <a:srgbClr val="224435"/>
            </a:solidFill>
            <a:ln/>
          </p:spPr>
        </p:sp>
        <p:sp>
          <p:nvSpPr>
            <p:cNvPr id="32" name="Shape 30"/>
            <p:cNvSpPr/>
            <p:nvPr/>
          </p:nvSpPr>
          <p:spPr>
            <a:xfrm>
              <a:off x="7757398" y="5651540"/>
              <a:ext cx="6079212" cy="1414571"/>
            </a:xfrm>
            <a:prstGeom prst="roundRect">
              <a:avLst>
                <a:gd name="adj" fmla="val 5250"/>
              </a:avLst>
            </a:prstGeom>
            <a:solidFill>
              <a:srgbClr val="DDEEE6"/>
            </a:solidFill>
            <a:ln w="7620">
              <a:solidFill>
                <a:srgbClr val="C3D4CC"/>
              </a:solidFill>
              <a:prstDash val="solid"/>
            </a:ln>
          </p:spPr>
        </p:sp>
        <p:sp>
          <p:nvSpPr>
            <p:cNvPr id="33" name="Text 31"/>
            <p:cNvSpPr/>
            <p:nvPr/>
          </p:nvSpPr>
          <p:spPr>
            <a:xfrm>
              <a:off x="7912417" y="5806559"/>
              <a:ext cx="1842968" cy="230386"/>
            </a:xfrm>
            <a:prstGeom prst="rect">
              <a:avLst/>
            </a:prstGeom>
            <a:noFill/>
            <a:ln/>
          </p:spPr>
          <p:txBody>
            <a:bodyPr wrap="none" lIns="0" tIns="0" rIns="0" bIns="0" rtlCol="0" anchor="t"/>
            <a:lstStyle/>
            <a:p>
              <a:pPr marL="0" indent="0" algn="l">
                <a:lnSpc>
                  <a:spcPts val="1800"/>
                </a:lnSpc>
                <a:buNone/>
              </a:pPr>
              <a:r>
                <a:rPr lang="en-US" sz="2000" b="1">
                  <a:solidFill>
                    <a:srgbClr val="3B4E4E"/>
                  </a:solidFill>
                  <a:latin typeface="Syne Bold"/>
                  <a:ea typeface="Syne Bold" pitchFamily="34" charset="-122"/>
                  <a:cs typeface="Syne Bold" pitchFamily="34" charset="-120"/>
                </a:rPr>
                <a:t>Stopword Policy</a:t>
              </a:r>
              <a:endParaRPr lang="en-US" sz="2000">
                <a:latin typeface="Syne Bold"/>
              </a:endParaRPr>
            </a:p>
          </p:txBody>
        </p:sp>
        <p:sp>
          <p:nvSpPr>
            <p:cNvPr id="34" name="Text 32"/>
            <p:cNvSpPr/>
            <p:nvPr/>
          </p:nvSpPr>
          <p:spPr>
            <a:xfrm>
              <a:off x="7912417" y="6125289"/>
              <a:ext cx="5741796" cy="388498"/>
            </a:xfrm>
            <a:prstGeom prst="rect">
              <a:avLst/>
            </a:prstGeom>
            <a:noFill/>
            <a:ln/>
          </p:spPr>
          <p:txBody>
            <a:bodyPr wrap="square" lIns="0" tIns="0" rIns="0" bIns="0" rtlCol="0" anchor="t"/>
            <a:lstStyle/>
            <a:p>
              <a:pPr marL="0" indent="0" algn="l">
                <a:buNone/>
              </a:pPr>
              <a:r>
                <a:rPr lang="en-US">
                  <a:solidFill>
                    <a:srgbClr val="3B4E4E"/>
                  </a:solidFill>
                  <a:latin typeface="Overpass Light"/>
                  <a:ea typeface="Overpass Light" pitchFamily="34" charset="-122"/>
                  <a:cs typeface="Overpass Light" pitchFamily="34" charset="-120"/>
                </a:rPr>
                <a:t>Removed common </a:t>
              </a:r>
              <a:r>
                <a:rPr lang="en-US" err="1">
                  <a:solidFill>
                    <a:srgbClr val="3B4E4E"/>
                  </a:solidFill>
                  <a:latin typeface="Overpass Light"/>
                  <a:ea typeface="Overpass Light" pitchFamily="34" charset="-122"/>
                  <a:cs typeface="Overpass Light" pitchFamily="34" charset="-120"/>
                </a:rPr>
                <a:t>stopwords</a:t>
              </a:r>
              <a:r>
                <a:rPr lang="en-US">
                  <a:solidFill>
                    <a:srgbClr val="3B4E4E"/>
                  </a:solidFill>
                  <a:latin typeface="Overpass Light"/>
                  <a:ea typeface="Overpass Light" pitchFamily="34" charset="-122"/>
                  <a:cs typeface="Overpass Light" pitchFamily="34" charset="-120"/>
                </a:rPr>
                <a:t> for sparse models but retained crucial negators for semantic importance; all </a:t>
              </a:r>
              <a:r>
                <a:rPr lang="en-US" err="1">
                  <a:solidFill>
                    <a:srgbClr val="3B4E4E"/>
                  </a:solidFill>
                  <a:latin typeface="Overpass Light"/>
                  <a:ea typeface="Overpass Light" pitchFamily="34" charset="-122"/>
                  <a:cs typeface="Overpass Light" pitchFamily="34" charset="-120"/>
                </a:rPr>
                <a:t>stopwords</a:t>
              </a:r>
              <a:r>
                <a:rPr lang="en-US">
                  <a:solidFill>
                    <a:srgbClr val="3B4E4E"/>
                  </a:solidFill>
                  <a:latin typeface="Overpass Light"/>
                  <a:ea typeface="Overpass Light" pitchFamily="34" charset="-122"/>
                  <a:cs typeface="Overpass Light" pitchFamily="34" charset="-120"/>
                </a:rPr>
                <a:t> retained for transformer models.</a:t>
              </a:r>
              <a:endParaRPr lang="en-US">
                <a:latin typeface="Overpass Light"/>
              </a:endParaRPr>
            </a:p>
          </p:txBody>
        </p:sp>
        <p:sp>
          <p:nvSpPr>
            <p:cNvPr id="35" name="Shape 33"/>
            <p:cNvSpPr/>
            <p:nvPr/>
          </p:nvSpPr>
          <p:spPr>
            <a:xfrm>
              <a:off x="6888242" y="6970752"/>
              <a:ext cx="442198" cy="15240"/>
            </a:xfrm>
            <a:prstGeom prst="roundRect">
              <a:avLst>
                <a:gd name="adj" fmla="val 406325"/>
              </a:avLst>
            </a:prstGeom>
            <a:solidFill>
              <a:srgbClr val="C3D4CC"/>
            </a:solidFill>
            <a:ln/>
          </p:spPr>
        </p:sp>
        <p:sp>
          <p:nvSpPr>
            <p:cNvPr id="36" name="Shape 34"/>
            <p:cNvSpPr/>
            <p:nvPr/>
          </p:nvSpPr>
          <p:spPr>
            <a:xfrm>
              <a:off x="7259955" y="6923127"/>
              <a:ext cx="110490" cy="110490"/>
            </a:xfrm>
            <a:prstGeom prst="roundRect">
              <a:avLst>
                <a:gd name="adj" fmla="val 413793"/>
              </a:avLst>
            </a:prstGeom>
            <a:solidFill>
              <a:srgbClr val="224435"/>
            </a:solidFill>
            <a:ln/>
          </p:spPr>
        </p:sp>
        <p:sp>
          <p:nvSpPr>
            <p:cNvPr id="37" name="Shape 35"/>
            <p:cNvSpPr/>
            <p:nvPr/>
          </p:nvSpPr>
          <p:spPr>
            <a:xfrm>
              <a:off x="793790" y="6388656"/>
              <a:ext cx="6079212" cy="1290086"/>
            </a:xfrm>
            <a:prstGeom prst="roundRect">
              <a:avLst>
                <a:gd name="adj" fmla="val 5250"/>
              </a:avLst>
            </a:prstGeom>
            <a:solidFill>
              <a:srgbClr val="DDEEE6"/>
            </a:solidFill>
            <a:ln w="7620">
              <a:solidFill>
                <a:srgbClr val="C3D4CC"/>
              </a:solidFill>
              <a:prstDash val="solid"/>
            </a:ln>
          </p:spPr>
        </p:sp>
        <p:sp>
          <p:nvSpPr>
            <p:cNvPr id="38" name="Text 36"/>
            <p:cNvSpPr/>
            <p:nvPr/>
          </p:nvSpPr>
          <p:spPr>
            <a:xfrm>
              <a:off x="4826328" y="6488348"/>
              <a:ext cx="1850588" cy="230386"/>
            </a:xfrm>
            <a:prstGeom prst="rect">
              <a:avLst/>
            </a:prstGeom>
            <a:noFill/>
            <a:ln/>
          </p:spPr>
          <p:txBody>
            <a:bodyPr wrap="none" lIns="0" tIns="0" rIns="0" bIns="0" rtlCol="0" anchor="t"/>
            <a:lstStyle/>
            <a:p>
              <a:pPr marL="0" indent="0" algn="r">
                <a:lnSpc>
                  <a:spcPts val="1800"/>
                </a:lnSpc>
                <a:buNone/>
              </a:pPr>
              <a:r>
                <a:rPr lang="en-US" sz="2000" b="1">
                  <a:solidFill>
                    <a:srgbClr val="3B4E4E"/>
                  </a:solidFill>
                  <a:latin typeface="Syne Bold"/>
                  <a:ea typeface="Syne Bold" pitchFamily="34" charset="-122"/>
                  <a:cs typeface="Syne Bold" pitchFamily="34" charset="-120"/>
                </a:rPr>
                <a:t>Length Thresholds</a:t>
              </a:r>
              <a:endParaRPr lang="en-US" sz="2000">
                <a:latin typeface="Syne Bold"/>
              </a:endParaRPr>
            </a:p>
          </p:txBody>
        </p:sp>
        <p:sp>
          <p:nvSpPr>
            <p:cNvPr id="39" name="Text 37"/>
            <p:cNvSpPr/>
            <p:nvPr/>
          </p:nvSpPr>
          <p:spPr>
            <a:xfrm>
              <a:off x="948809" y="6862405"/>
              <a:ext cx="5769173" cy="471488"/>
            </a:xfrm>
            <a:prstGeom prst="rect">
              <a:avLst/>
            </a:prstGeom>
            <a:noFill/>
            <a:ln/>
          </p:spPr>
          <p:txBody>
            <a:bodyPr wrap="square" lIns="0" tIns="0" rIns="0" bIns="0" rtlCol="0" anchor="t"/>
            <a:lstStyle/>
            <a:p>
              <a:pPr marL="0" indent="0" algn="r">
                <a:buNone/>
              </a:pPr>
              <a:r>
                <a:rPr lang="en-US">
                  <a:solidFill>
                    <a:srgbClr val="3B4E4E"/>
                  </a:solidFill>
                  <a:latin typeface="Overpass Light"/>
                  <a:ea typeface="Overpass Light" pitchFamily="34" charset="-122"/>
                  <a:cs typeface="Overpass Light" pitchFamily="34" charset="-120"/>
                </a:rPr>
                <a:t>Excluded extremely short posts and truncated very long ones to </a:t>
              </a:r>
              <a:r>
                <a:rPr lang="en-US" err="1">
                  <a:solidFill>
                    <a:srgbClr val="3B4E4E"/>
                  </a:solidFill>
                  <a:latin typeface="Overpass Light"/>
                  <a:ea typeface="Overpass Light" pitchFamily="34" charset="-122"/>
                  <a:cs typeface="Overpass Light" pitchFamily="34" charset="-120"/>
                </a:rPr>
                <a:t>optimise</a:t>
              </a:r>
              <a:r>
                <a:rPr lang="en-US">
                  <a:solidFill>
                    <a:srgbClr val="3B4E4E"/>
                  </a:solidFill>
                  <a:latin typeface="Overpass Light"/>
                  <a:ea typeface="Overpass Light" pitchFamily="34" charset="-122"/>
                  <a:cs typeface="Overpass Light" pitchFamily="34" charset="-120"/>
                </a:rPr>
                <a:t> predictive value and computational efficiency.</a:t>
              </a:r>
              <a:endParaRPr lang="en-US">
                <a:latin typeface="Overpass Light"/>
              </a:endParaRPr>
            </a:p>
          </p:txBody>
        </p:sp>
      </p:grpSp>
      <p:sp>
        <p:nvSpPr>
          <p:cNvPr id="40" name="Rectangle 39">
            <a:extLst>
              <a:ext uri="{FF2B5EF4-FFF2-40B4-BE49-F238E27FC236}">
                <a16:creationId xmlns:a16="http://schemas.microsoft.com/office/drawing/2014/main" id="{6094E935-C181-06A8-A0AA-970DC420DDCB}"/>
              </a:ext>
            </a:extLst>
          </p:cNvPr>
          <p:cNvSpPr/>
          <p:nvPr/>
        </p:nvSpPr>
        <p:spPr>
          <a:xfrm>
            <a:off x="12868507" y="7667506"/>
            <a:ext cx="1650381" cy="505063"/>
          </a:xfrm>
          <a:prstGeom prst="rect">
            <a:avLst/>
          </a:prstGeom>
          <a:solidFill>
            <a:srgbClr val="F9F4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10697"/>
            <a:ext cx="13042821" cy="1275874"/>
          </a:xfrm>
          <a:prstGeom prst="rect">
            <a:avLst/>
          </a:prstGeom>
          <a:noFill/>
          <a:ln/>
        </p:spPr>
        <p:txBody>
          <a:bodyPr wrap="square" lIns="0" tIns="0" rIns="0" bIns="0" rtlCol="0" anchor="t"/>
          <a:lstStyle/>
          <a:p>
            <a:pPr marL="0" indent="0" algn="l">
              <a:lnSpc>
                <a:spcPts val="5000"/>
              </a:lnSpc>
              <a:buNone/>
            </a:pPr>
            <a:r>
              <a:rPr lang="en-US" sz="4000" b="1">
                <a:solidFill>
                  <a:srgbClr val="233939"/>
                </a:solidFill>
                <a:latin typeface="Syne Bold" pitchFamily="34" charset="0"/>
                <a:ea typeface="Syne Bold" pitchFamily="34" charset="-122"/>
                <a:cs typeface="Syne Bold" pitchFamily="34" charset="-120"/>
              </a:rPr>
              <a:t>Feature Engineering: Unlocking Textual Insights</a:t>
            </a:r>
            <a:endParaRPr lang="en-US" sz="4000"/>
          </a:p>
        </p:txBody>
      </p:sp>
      <p:sp>
        <p:nvSpPr>
          <p:cNvPr id="3" name="Text 1"/>
          <p:cNvSpPr/>
          <p:nvPr/>
        </p:nvSpPr>
        <p:spPr>
          <a:xfrm>
            <a:off x="793790" y="2494836"/>
            <a:ext cx="13042821" cy="816293"/>
          </a:xfrm>
          <a:prstGeom prst="rect">
            <a:avLst/>
          </a:prstGeom>
          <a:noFill/>
          <a:ln/>
        </p:spPr>
        <p:txBody>
          <a:bodyPr wrap="square" lIns="0" tIns="0" rIns="0" bIns="0" rtlCol="0" anchor="t"/>
          <a:lstStyle/>
          <a:p>
            <a:pPr marL="0" indent="0" algn="l">
              <a:lnSpc>
                <a:spcPts val="3200"/>
              </a:lnSpc>
              <a:buNone/>
            </a:pPr>
            <a:r>
              <a:rPr lang="en-US" sz="2000">
                <a:solidFill>
                  <a:srgbClr val="3B4E4E"/>
                </a:solidFill>
                <a:latin typeface="Overpass Light" pitchFamily="34" charset="0"/>
                <a:ea typeface="Overpass Light" pitchFamily="34" charset="-122"/>
                <a:cs typeface="Overpass Light" pitchFamily="34" charset="-120"/>
              </a:rPr>
              <a:t>Reddit posts were transformed into structured numerical representations using three primary approaches, each capturing different linguistic nuances.</a:t>
            </a:r>
            <a:endParaRPr lang="en-US" sz="2000"/>
          </a:p>
        </p:txBody>
      </p:sp>
      <p:sp>
        <p:nvSpPr>
          <p:cNvPr id="5" name="Shape 3"/>
          <p:cNvSpPr/>
          <p:nvPr/>
        </p:nvSpPr>
        <p:spPr>
          <a:xfrm>
            <a:off x="793790" y="3823930"/>
            <a:ext cx="4211479" cy="91440"/>
          </a:xfrm>
          <a:prstGeom prst="roundRect">
            <a:avLst>
              <a:gd name="adj" fmla="val 93767"/>
            </a:avLst>
          </a:prstGeom>
          <a:solidFill>
            <a:srgbClr val="224435"/>
          </a:solidFill>
          <a:ln/>
        </p:spPr>
      </p:sp>
      <p:sp>
        <p:nvSpPr>
          <p:cNvPr id="6" name="Shape 4"/>
          <p:cNvSpPr/>
          <p:nvPr/>
        </p:nvSpPr>
        <p:spPr>
          <a:xfrm>
            <a:off x="2593360" y="3540681"/>
            <a:ext cx="612338" cy="612338"/>
          </a:xfrm>
          <a:prstGeom prst="roundRect">
            <a:avLst>
              <a:gd name="adj" fmla="val 149329"/>
            </a:avLst>
          </a:prstGeom>
          <a:solidFill>
            <a:srgbClr val="224435"/>
          </a:solidFill>
          <a:ln/>
        </p:spPr>
      </p:sp>
      <p:sp>
        <p:nvSpPr>
          <p:cNvPr id="7" name="Text 5"/>
          <p:cNvSpPr/>
          <p:nvPr/>
        </p:nvSpPr>
        <p:spPr>
          <a:xfrm>
            <a:off x="2777073" y="3693795"/>
            <a:ext cx="244912" cy="306110"/>
          </a:xfrm>
          <a:prstGeom prst="rect">
            <a:avLst/>
          </a:prstGeom>
          <a:noFill/>
          <a:ln/>
        </p:spPr>
        <p:txBody>
          <a:bodyPr wrap="none" lIns="0" tIns="0" rIns="0" bIns="0" rtlCol="0" anchor="t"/>
          <a:lstStyle/>
          <a:p>
            <a:pPr marL="0" indent="0" algn="l">
              <a:lnSpc>
                <a:spcPts val="3050"/>
              </a:lnSpc>
              <a:buNone/>
            </a:pPr>
            <a:r>
              <a:rPr lang="en-US" sz="1900" b="1">
                <a:solidFill>
                  <a:srgbClr val="FFFFFF"/>
                </a:solidFill>
                <a:latin typeface="Syne Bold" pitchFamily="34" charset="0"/>
                <a:ea typeface="Syne Bold" pitchFamily="34" charset="-122"/>
                <a:cs typeface="Syne Bold" pitchFamily="34" charset="-120"/>
              </a:rPr>
              <a:t>1</a:t>
            </a:r>
            <a:endParaRPr lang="en-US" sz="1900"/>
          </a:p>
        </p:txBody>
      </p:sp>
      <p:grpSp>
        <p:nvGrpSpPr>
          <p:cNvPr id="26" name="Group 25">
            <a:extLst>
              <a:ext uri="{FF2B5EF4-FFF2-40B4-BE49-F238E27FC236}">
                <a16:creationId xmlns:a16="http://schemas.microsoft.com/office/drawing/2014/main" id="{32514041-DF3E-5B40-E81A-B92D3178BAD3}"/>
              </a:ext>
            </a:extLst>
          </p:cNvPr>
          <p:cNvGrpSpPr/>
          <p:nvPr/>
        </p:nvGrpSpPr>
        <p:grpSpPr>
          <a:xfrm>
            <a:off x="667181" y="4142211"/>
            <a:ext cx="4211479" cy="3051610"/>
            <a:chOff x="793790" y="3846790"/>
            <a:chExt cx="4211479" cy="3572113"/>
          </a:xfrm>
        </p:grpSpPr>
        <p:sp>
          <p:nvSpPr>
            <p:cNvPr id="4" name="Shape 2"/>
            <p:cNvSpPr/>
            <p:nvPr/>
          </p:nvSpPr>
          <p:spPr>
            <a:xfrm>
              <a:off x="793790" y="3846790"/>
              <a:ext cx="4211479" cy="3572113"/>
            </a:xfrm>
            <a:prstGeom prst="roundRect">
              <a:avLst>
                <a:gd name="adj" fmla="val 3072"/>
              </a:avLst>
            </a:prstGeom>
            <a:solidFill>
              <a:srgbClr val="FFFDE6"/>
            </a:solidFill>
            <a:ln/>
          </p:spPr>
        </p:sp>
        <p:sp>
          <p:nvSpPr>
            <p:cNvPr id="8" name="Text 6"/>
            <p:cNvSpPr/>
            <p:nvPr/>
          </p:nvSpPr>
          <p:spPr>
            <a:xfrm>
              <a:off x="1020723" y="4077149"/>
              <a:ext cx="3757613" cy="956548"/>
            </a:xfrm>
            <a:prstGeom prst="rect">
              <a:avLst/>
            </a:prstGeom>
            <a:noFill/>
            <a:ln/>
          </p:spPr>
          <p:txBody>
            <a:bodyPr wrap="square" lIns="0" tIns="0" rIns="0" bIns="0" rtlCol="0" anchor="t"/>
            <a:lstStyle/>
            <a:p>
              <a:pPr marL="0" indent="0" algn="l">
                <a:lnSpc>
                  <a:spcPts val="2500"/>
                </a:lnSpc>
                <a:buNone/>
              </a:pPr>
              <a:r>
                <a:rPr lang="en-US" sz="2000" b="1">
                  <a:solidFill>
                    <a:srgbClr val="3B4E4E"/>
                  </a:solidFill>
                  <a:latin typeface="Syne Bold" pitchFamily="34" charset="0"/>
                  <a:ea typeface="Syne Bold" pitchFamily="34" charset="-122"/>
                  <a:cs typeface="Syne Bold" pitchFamily="34" charset="-120"/>
                </a:rPr>
                <a:t>TF-IDF (Term Frequency-Inverse Document Frequency)</a:t>
              </a:r>
              <a:endParaRPr lang="en-US" sz="2000"/>
            </a:p>
          </p:txBody>
        </p:sp>
        <p:sp>
          <p:nvSpPr>
            <p:cNvPr id="9" name="Text 7"/>
            <p:cNvSpPr/>
            <p:nvPr/>
          </p:nvSpPr>
          <p:spPr>
            <a:xfrm>
              <a:off x="1025379" y="5775617"/>
              <a:ext cx="3757613" cy="1306830"/>
            </a:xfrm>
            <a:prstGeom prst="rect">
              <a:avLst/>
            </a:prstGeom>
            <a:noFill/>
            <a:ln/>
          </p:spPr>
          <p:txBody>
            <a:bodyPr wrap="square" lIns="0" tIns="0" rIns="0" bIns="0" rtlCol="0" anchor="t"/>
            <a:lstStyle/>
            <a:p>
              <a:pPr>
                <a:lnSpc>
                  <a:spcPts val="2550"/>
                </a:lnSpc>
              </a:pPr>
              <a:r>
                <a:rPr lang="en-US" sz="1600" b="1">
                  <a:solidFill>
                    <a:srgbClr val="3B4E4E"/>
                  </a:solidFill>
                  <a:latin typeface="Overpass Light"/>
                </a:rPr>
                <a:t>Example: </a:t>
              </a:r>
              <a:r>
                <a:rPr lang="en-US" sz="1600">
                  <a:solidFill>
                    <a:srgbClr val="3B4E4E"/>
                  </a:solidFill>
                  <a:ea typeface="+mn-lt"/>
                  <a:cs typeface="+mn-lt"/>
                </a:rPr>
                <a:t>('panic', 0.46), ('attack', 0.39)</a:t>
              </a:r>
            </a:p>
          </p:txBody>
        </p:sp>
        <p:sp>
          <p:nvSpPr>
            <p:cNvPr id="10" name="Text 8"/>
            <p:cNvSpPr/>
            <p:nvPr/>
          </p:nvSpPr>
          <p:spPr>
            <a:xfrm>
              <a:off x="1020723" y="5311126"/>
              <a:ext cx="3757613" cy="326708"/>
            </a:xfrm>
            <a:prstGeom prst="rect">
              <a:avLst/>
            </a:prstGeom>
            <a:noFill/>
            <a:ln/>
          </p:spPr>
          <p:txBody>
            <a:bodyPr wrap="none" lIns="0" tIns="0" rIns="0" bIns="0" rtlCol="0" anchor="t"/>
            <a:lstStyle/>
            <a:p>
              <a:pPr marL="0" indent="0" algn="l">
                <a:lnSpc>
                  <a:spcPts val="2550"/>
                </a:lnSpc>
                <a:buNone/>
              </a:pPr>
              <a:r>
                <a:rPr lang="en-US" sz="1600" b="1">
                  <a:solidFill>
                    <a:srgbClr val="3B4E4E"/>
                  </a:solidFill>
                  <a:latin typeface="Overpass Light" pitchFamily="34" charset="0"/>
                  <a:ea typeface="Overpass Light" pitchFamily="34" charset="-122"/>
                  <a:cs typeface="Overpass Light" pitchFamily="34" charset="-120"/>
                </a:rPr>
                <a:t>LIBRARY USED:</a:t>
              </a:r>
              <a:r>
                <a:rPr lang="en-US" sz="1600">
                  <a:solidFill>
                    <a:srgbClr val="3B4E4E"/>
                  </a:solidFill>
                  <a:latin typeface="Overpass Light" pitchFamily="34" charset="0"/>
                  <a:ea typeface="Overpass Light" pitchFamily="34" charset="-122"/>
                  <a:cs typeface="Overpass Light" pitchFamily="34" charset="-120"/>
                </a:rPr>
                <a:t> NLTK</a:t>
              </a:r>
              <a:endParaRPr lang="en-US" sz="1600"/>
            </a:p>
          </p:txBody>
        </p:sp>
      </p:grpSp>
      <p:sp>
        <p:nvSpPr>
          <p:cNvPr id="11" name="Shape 9"/>
          <p:cNvSpPr/>
          <p:nvPr/>
        </p:nvSpPr>
        <p:spPr>
          <a:xfrm>
            <a:off x="5209342" y="3846790"/>
            <a:ext cx="4211598" cy="3572113"/>
          </a:xfrm>
          <a:prstGeom prst="roundRect">
            <a:avLst>
              <a:gd name="adj" fmla="val 3072"/>
            </a:avLst>
          </a:prstGeom>
          <a:solidFill>
            <a:srgbClr val="FFFDE6"/>
          </a:solidFill>
          <a:ln/>
        </p:spPr>
      </p:sp>
      <p:sp>
        <p:nvSpPr>
          <p:cNvPr id="12" name="Shape 10"/>
          <p:cNvSpPr/>
          <p:nvPr/>
        </p:nvSpPr>
        <p:spPr>
          <a:xfrm>
            <a:off x="5209342" y="3823930"/>
            <a:ext cx="4211598" cy="91440"/>
          </a:xfrm>
          <a:prstGeom prst="roundRect">
            <a:avLst>
              <a:gd name="adj" fmla="val 93767"/>
            </a:avLst>
          </a:prstGeom>
          <a:solidFill>
            <a:srgbClr val="224435"/>
          </a:solidFill>
          <a:ln/>
        </p:spPr>
      </p:sp>
      <p:sp>
        <p:nvSpPr>
          <p:cNvPr id="13" name="Shape 11"/>
          <p:cNvSpPr/>
          <p:nvPr/>
        </p:nvSpPr>
        <p:spPr>
          <a:xfrm>
            <a:off x="7008912" y="3540681"/>
            <a:ext cx="612338" cy="612338"/>
          </a:xfrm>
          <a:prstGeom prst="roundRect">
            <a:avLst>
              <a:gd name="adj" fmla="val 149329"/>
            </a:avLst>
          </a:prstGeom>
          <a:solidFill>
            <a:srgbClr val="224435"/>
          </a:solidFill>
          <a:ln/>
        </p:spPr>
      </p:sp>
      <p:sp>
        <p:nvSpPr>
          <p:cNvPr id="14" name="Text 12"/>
          <p:cNvSpPr/>
          <p:nvPr/>
        </p:nvSpPr>
        <p:spPr>
          <a:xfrm>
            <a:off x="7192625" y="3693795"/>
            <a:ext cx="244912" cy="306110"/>
          </a:xfrm>
          <a:prstGeom prst="rect">
            <a:avLst/>
          </a:prstGeom>
          <a:noFill/>
          <a:ln/>
        </p:spPr>
        <p:txBody>
          <a:bodyPr wrap="none" lIns="0" tIns="0" rIns="0" bIns="0" rtlCol="0" anchor="t"/>
          <a:lstStyle/>
          <a:p>
            <a:pPr marL="0" indent="0" algn="l">
              <a:lnSpc>
                <a:spcPts val="3050"/>
              </a:lnSpc>
              <a:buNone/>
            </a:pPr>
            <a:r>
              <a:rPr lang="en-US" sz="1900" b="1">
                <a:solidFill>
                  <a:srgbClr val="FFFFFF"/>
                </a:solidFill>
                <a:latin typeface="Syne Bold" pitchFamily="34" charset="0"/>
                <a:ea typeface="Syne Bold" pitchFamily="34" charset="-122"/>
                <a:cs typeface="Syne Bold" pitchFamily="34" charset="-120"/>
              </a:rPr>
              <a:t>2</a:t>
            </a:r>
            <a:endParaRPr lang="en-US" sz="1900"/>
          </a:p>
        </p:txBody>
      </p:sp>
      <p:sp>
        <p:nvSpPr>
          <p:cNvPr id="15" name="Text 13"/>
          <p:cNvSpPr/>
          <p:nvPr/>
        </p:nvSpPr>
        <p:spPr>
          <a:xfrm>
            <a:off x="5436275" y="4357092"/>
            <a:ext cx="3322082" cy="318849"/>
          </a:xfrm>
          <a:prstGeom prst="rect">
            <a:avLst/>
          </a:prstGeom>
          <a:noFill/>
          <a:ln/>
        </p:spPr>
        <p:txBody>
          <a:bodyPr wrap="none" lIns="0" tIns="0" rIns="0" bIns="0" rtlCol="0" anchor="t"/>
          <a:lstStyle/>
          <a:p>
            <a:pPr marL="0" indent="0" algn="l">
              <a:lnSpc>
                <a:spcPts val="2500"/>
              </a:lnSpc>
              <a:buNone/>
            </a:pPr>
            <a:r>
              <a:rPr lang="en-US" sz="2000" b="1">
                <a:solidFill>
                  <a:srgbClr val="3B4E4E"/>
                </a:solidFill>
                <a:latin typeface="Syne Bold" pitchFamily="34" charset="0"/>
                <a:ea typeface="Syne Bold" pitchFamily="34" charset="-122"/>
                <a:cs typeface="Syne Bold" pitchFamily="34" charset="-120"/>
              </a:rPr>
              <a:t>Word2Vec Embeddings</a:t>
            </a:r>
            <a:endParaRPr lang="en-US" sz="2000"/>
          </a:p>
        </p:txBody>
      </p:sp>
      <p:sp>
        <p:nvSpPr>
          <p:cNvPr id="16" name="Text 14"/>
          <p:cNvSpPr/>
          <p:nvPr/>
        </p:nvSpPr>
        <p:spPr>
          <a:xfrm>
            <a:off x="5436275" y="5248281"/>
            <a:ext cx="3757732" cy="1306830"/>
          </a:xfrm>
          <a:prstGeom prst="rect">
            <a:avLst/>
          </a:prstGeom>
          <a:noFill/>
          <a:ln/>
        </p:spPr>
        <p:txBody>
          <a:bodyPr wrap="square" lIns="0" tIns="0" rIns="0" bIns="0" rtlCol="0" anchor="t"/>
          <a:lstStyle/>
          <a:p>
            <a:pPr>
              <a:lnSpc>
                <a:spcPts val="2550"/>
              </a:lnSpc>
            </a:pPr>
            <a:r>
              <a:rPr lang="en-US" sz="1600" b="1">
                <a:solidFill>
                  <a:srgbClr val="3B4E4E"/>
                </a:solidFill>
                <a:latin typeface="Overpass Light"/>
              </a:rPr>
              <a:t>Example: </a:t>
            </a:r>
            <a:r>
              <a:rPr lang="en-US" sz="1600">
                <a:solidFill>
                  <a:srgbClr val="3B4E4E"/>
                </a:solidFill>
                <a:ea typeface="+mn-lt"/>
                <a:cs typeface="+mn-lt"/>
              </a:rPr>
              <a:t>worried (0.82), nervous (0.80)</a:t>
            </a:r>
            <a:endParaRPr lang="en-US"/>
          </a:p>
        </p:txBody>
      </p:sp>
      <p:sp>
        <p:nvSpPr>
          <p:cNvPr id="17" name="Text 15"/>
          <p:cNvSpPr/>
          <p:nvPr/>
        </p:nvSpPr>
        <p:spPr>
          <a:xfrm>
            <a:off x="5436275" y="4805164"/>
            <a:ext cx="3757732" cy="326708"/>
          </a:xfrm>
          <a:prstGeom prst="rect">
            <a:avLst/>
          </a:prstGeom>
          <a:noFill/>
          <a:ln/>
        </p:spPr>
        <p:txBody>
          <a:bodyPr wrap="none" lIns="0" tIns="0" rIns="0" bIns="0" rtlCol="0" anchor="t"/>
          <a:lstStyle/>
          <a:p>
            <a:pPr marL="0" indent="0" algn="l">
              <a:lnSpc>
                <a:spcPts val="2550"/>
              </a:lnSpc>
              <a:buNone/>
            </a:pPr>
            <a:r>
              <a:rPr lang="en-US" sz="1600" b="1">
                <a:solidFill>
                  <a:srgbClr val="3B4E4E"/>
                </a:solidFill>
                <a:latin typeface="Overpass Light" pitchFamily="34" charset="0"/>
                <a:ea typeface="Overpass Light" pitchFamily="34" charset="-122"/>
                <a:cs typeface="Overpass Light" pitchFamily="34" charset="-120"/>
              </a:rPr>
              <a:t>LIBRARY USED:</a:t>
            </a:r>
            <a:r>
              <a:rPr lang="en-US" sz="1600">
                <a:solidFill>
                  <a:srgbClr val="3B4E4E"/>
                </a:solidFill>
                <a:latin typeface="Overpass Light" pitchFamily="34" charset="0"/>
                <a:ea typeface="Overpass Light" pitchFamily="34" charset="-122"/>
                <a:cs typeface="Overpass Light" pitchFamily="34" charset="-120"/>
              </a:rPr>
              <a:t> GENSIM</a:t>
            </a:r>
            <a:endParaRPr lang="en-US" sz="1600"/>
          </a:p>
        </p:txBody>
      </p:sp>
      <p:sp>
        <p:nvSpPr>
          <p:cNvPr id="18" name="Shape 16"/>
          <p:cNvSpPr/>
          <p:nvPr/>
        </p:nvSpPr>
        <p:spPr>
          <a:xfrm>
            <a:off x="9625013" y="3846790"/>
            <a:ext cx="4211598" cy="3572113"/>
          </a:xfrm>
          <a:prstGeom prst="roundRect">
            <a:avLst>
              <a:gd name="adj" fmla="val 3072"/>
            </a:avLst>
          </a:prstGeom>
          <a:solidFill>
            <a:srgbClr val="FFFDE6"/>
          </a:solidFill>
          <a:ln/>
        </p:spPr>
      </p:sp>
      <p:sp>
        <p:nvSpPr>
          <p:cNvPr id="19" name="Shape 17"/>
          <p:cNvSpPr/>
          <p:nvPr/>
        </p:nvSpPr>
        <p:spPr>
          <a:xfrm>
            <a:off x="9625013" y="3823930"/>
            <a:ext cx="4211598" cy="91440"/>
          </a:xfrm>
          <a:prstGeom prst="roundRect">
            <a:avLst>
              <a:gd name="adj" fmla="val 93767"/>
            </a:avLst>
          </a:prstGeom>
          <a:solidFill>
            <a:srgbClr val="224435"/>
          </a:solidFill>
          <a:ln/>
        </p:spPr>
      </p:sp>
      <p:sp>
        <p:nvSpPr>
          <p:cNvPr id="20" name="Shape 18"/>
          <p:cNvSpPr/>
          <p:nvPr/>
        </p:nvSpPr>
        <p:spPr>
          <a:xfrm>
            <a:off x="11424583" y="3540681"/>
            <a:ext cx="612338" cy="612338"/>
          </a:xfrm>
          <a:prstGeom prst="roundRect">
            <a:avLst>
              <a:gd name="adj" fmla="val 149329"/>
            </a:avLst>
          </a:prstGeom>
          <a:solidFill>
            <a:srgbClr val="224435"/>
          </a:solidFill>
          <a:ln/>
        </p:spPr>
      </p:sp>
      <p:sp>
        <p:nvSpPr>
          <p:cNvPr id="21" name="Text 19"/>
          <p:cNvSpPr/>
          <p:nvPr/>
        </p:nvSpPr>
        <p:spPr>
          <a:xfrm>
            <a:off x="11608296" y="3693795"/>
            <a:ext cx="244912" cy="306110"/>
          </a:xfrm>
          <a:prstGeom prst="rect">
            <a:avLst/>
          </a:prstGeom>
          <a:noFill/>
          <a:ln/>
        </p:spPr>
        <p:txBody>
          <a:bodyPr wrap="none" lIns="0" tIns="0" rIns="0" bIns="0" rtlCol="0" anchor="t"/>
          <a:lstStyle/>
          <a:p>
            <a:pPr marL="0" indent="0" algn="l">
              <a:lnSpc>
                <a:spcPts val="3050"/>
              </a:lnSpc>
              <a:buNone/>
            </a:pPr>
            <a:r>
              <a:rPr lang="en-US" sz="1900" b="1">
                <a:solidFill>
                  <a:srgbClr val="FFFFFF"/>
                </a:solidFill>
                <a:latin typeface="Syne Bold" pitchFamily="34" charset="0"/>
                <a:ea typeface="Syne Bold" pitchFamily="34" charset="-122"/>
                <a:cs typeface="Syne Bold" pitchFamily="34" charset="-120"/>
              </a:rPr>
              <a:t>3</a:t>
            </a:r>
            <a:endParaRPr lang="en-US" sz="1900"/>
          </a:p>
        </p:txBody>
      </p:sp>
      <p:sp>
        <p:nvSpPr>
          <p:cNvPr id="22" name="Text 20"/>
          <p:cNvSpPr/>
          <p:nvPr/>
        </p:nvSpPr>
        <p:spPr>
          <a:xfrm>
            <a:off x="9851946" y="4357092"/>
            <a:ext cx="2637592" cy="318849"/>
          </a:xfrm>
          <a:prstGeom prst="rect">
            <a:avLst/>
          </a:prstGeom>
          <a:noFill/>
          <a:ln/>
        </p:spPr>
        <p:txBody>
          <a:bodyPr wrap="none" lIns="0" tIns="0" rIns="0" bIns="0" rtlCol="0" anchor="t"/>
          <a:lstStyle/>
          <a:p>
            <a:pPr marL="0" indent="0" algn="l">
              <a:lnSpc>
                <a:spcPts val="2500"/>
              </a:lnSpc>
              <a:buNone/>
            </a:pPr>
            <a:r>
              <a:rPr lang="en-US" sz="2000" b="1">
                <a:solidFill>
                  <a:srgbClr val="3B4E4E"/>
                </a:solidFill>
                <a:latin typeface="Syne Bold" pitchFamily="34" charset="0"/>
                <a:ea typeface="Syne Bold" pitchFamily="34" charset="-122"/>
                <a:cs typeface="Syne Bold" pitchFamily="34" charset="-120"/>
              </a:rPr>
              <a:t>BERT Embeddings</a:t>
            </a:r>
            <a:endParaRPr lang="en-US" sz="2000"/>
          </a:p>
        </p:txBody>
      </p:sp>
      <p:sp>
        <p:nvSpPr>
          <p:cNvPr id="23" name="Text 21"/>
          <p:cNvSpPr/>
          <p:nvPr/>
        </p:nvSpPr>
        <p:spPr>
          <a:xfrm>
            <a:off x="9851946" y="5231028"/>
            <a:ext cx="3826742" cy="2427168"/>
          </a:xfrm>
          <a:prstGeom prst="rect">
            <a:avLst/>
          </a:prstGeom>
          <a:noFill/>
          <a:ln/>
        </p:spPr>
        <p:txBody>
          <a:bodyPr wrap="square" lIns="0" tIns="0" rIns="0" bIns="0" rtlCol="0" anchor="t"/>
          <a:lstStyle/>
          <a:p>
            <a:r>
              <a:rPr lang="en-US" sz="1600" b="1">
                <a:ea typeface="+mn-lt"/>
                <a:cs typeface="+mn-lt"/>
              </a:rPr>
              <a:t>Example:</a:t>
            </a:r>
            <a:br>
              <a:rPr lang="en-US" sz="1600" b="1">
                <a:ea typeface="+mn-lt"/>
                <a:cs typeface="+mn-lt"/>
              </a:rPr>
            </a:br>
            <a:r>
              <a:rPr lang="en-US" sz="1600" b="1">
                <a:solidFill>
                  <a:srgbClr val="3B4E4E"/>
                </a:solidFill>
                <a:ea typeface="+mn-lt"/>
                <a:cs typeface="+mn-lt"/>
              </a:rPr>
              <a:t>A:</a:t>
            </a:r>
            <a:r>
              <a:rPr lang="en-US" sz="1600">
                <a:solidFill>
                  <a:srgbClr val="3B4E4E"/>
                </a:solidFill>
                <a:ea typeface="+mn-lt"/>
                <a:cs typeface="+mn-lt"/>
              </a:rPr>
              <a:t> “My heart is racing and I can’t breathe—think I’m having a panic attack.”</a:t>
            </a:r>
            <a:endParaRPr lang="en-US">
              <a:ea typeface="Calibri" panose="020F0502020204030204"/>
              <a:cs typeface="Calibri" panose="020F0502020204030204"/>
            </a:endParaRPr>
          </a:p>
          <a:p>
            <a:r>
              <a:rPr lang="en-US" sz="1600" b="1">
                <a:solidFill>
                  <a:srgbClr val="3B4E4E"/>
                </a:solidFill>
                <a:ea typeface="+mn-lt"/>
                <a:cs typeface="+mn-lt"/>
              </a:rPr>
              <a:t>B:</a:t>
            </a:r>
            <a:r>
              <a:rPr lang="en-US" sz="1600">
                <a:solidFill>
                  <a:srgbClr val="3B4E4E"/>
                </a:solidFill>
                <a:ea typeface="+mn-lt"/>
                <a:cs typeface="+mn-lt"/>
              </a:rPr>
              <a:t> “I feel tightness in my chest and I’m really scared.”</a:t>
            </a:r>
            <a:endParaRPr lang="en-US">
              <a:ea typeface="Calibri" panose="020F0502020204030204"/>
              <a:cs typeface="Calibri" panose="020F0502020204030204"/>
            </a:endParaRPr>
          </a:p>
          <a:p>
            <a:r>
              <a:rPr lang="en-US" sz="1600" b="1">
                <a:solidFill>
                  <a:srgbClr val="3B4E4E"/>
                </a:solidFill>
                <a:ea typeface="+mn-lt"/>
                <a:cs typeface="+mn-lt"/>
              </a:rPr>
              <a:t>C:</a:t>
            </a:r>
            <a:r>
              <a:rPr lang="en-US" sz="1600">
                <a:solidFill>
                  <a:srgbClr val="3B4E4E"/>
                </a:solidFill>
                <a:ea typeface="+mn-lt"/>
                <a:cs typeface="+mn-lt"/>
              </a:rPr>
              <a:t> “I aced my exam today and feel amazing!”</a:t>
            </a:r>
            <a:br>
              <a:rPr lang="en-US" sz="1600">
                <a:ea typeface="+mn-lt"/>
                <a:cs typeface="+mn-lt"/>
              </a:rPr>
            </a:br>
            <a:br>
              <a:rPr lang="en-US" sz="1600">
                <a:ea typeface="+mn-lt"/>
                <a:cs typeface="+mn-lt"/>
              </a:rPr>
            </a:br>
            <a:r>
              <a:rPr lang="en-US" sz="1600">
                <a:ea typeface="+mn-lt"/>
                <a:cs typeface="+mn-lt"/>
              </a:rPr>
              <a:t>A &amp; B = </a:t>
            </a:r>
            <a:r>
              <a:rPr lang="en-US" sz="1600" b="1">
                <a:ea typeface="+mn-lt"/>
                <a:cs typeface="+mn-lt"/>
              </a:rPr>
              <a:t>0.84</a:t>
            </a:r>
            <a:r>
              <a:rPr lang="en-US" sz="1600">
                <a:ea typeface="+mn-lt"/>
                <a:cs typeface="+mn-lt"/>
              </a:rPr>
              <a:t> → very close (both describe panic symptoms)</a:t>
            </a:r>
            <a:endParaRPr lang="en-US" sz="1600">
              <a:solidFill>
                <a:srgbClr val="3B4E4E"/>
              </a:solidFill>
              <a:ea typeface="Calibri"/>
              <a:cs typeface="Calibri"/>
            </a:endParaRPr>
          </a:p>
          <a:p>
            <a:r>
              <a:rPr lang="en-US" sz="1600">
                <a:ea typeface="+mn-lt"/>
                <a:cs typeface="+mn-lt"/>
              </a:rPr>
              <a:t>A &amp; C = </a:t>
            </a:r>
            <a:r>
              <a:rPr lang="en-US" sz="1600" b="1">
                <a:ea typeface="+mn-lt"/>
                <a:cs typeface="+mn-lt"/>
              </a:rPr>
              <a:t>0.12</a:t>
            </a:r>
            <a:r>
              <a:rPr lang="en-US" sz="1600">
                <a:ea typeface="+mn-lt"/>
                <a:cs typeface="+mn-lt"/>
              </a:rPr>
              <a:t> → unrelated (positive vs anxious)</a:t>
            </a:r>
            <a:endParaRPr lang="en-US">
              <a:ea typeface="Calibri" panose="020F0502020204030204"/>
              <a:cs typeface="Calibri" panose="020F0502020204030204"/>
            </a:endParaRPr>
          </a:p>
          <a:p>
            <a:pPr marL="285750" indent="-285750">
              <a:buFont typeface="Arial"/>
              <a:buChar char="•"/>
            </a:pPr>
            <a:endParaRPr lang="en-US" sz="1600">
              <a:ea typeface="+mn-lt"/>
              <a:cs typeface="+mn-lt"/>
            </a:endParaRPr>
          </a:p>
          <a:p>
            <a:pPr marL="0" indent="0" algn="l">
              <a:lnSpc>
                <a:spcPts val="2550"/>
              </a:lnSpc>
              <a:buNone/>
            </a:pPr>
            <a:endParaRPr lang="en-US" sz="1600">
              <a:solidFill>
                <a:srgbClr val="3B4E4E"/>
              </a:solidFill>
              <a:latin typeface="Overpass Light"/>
            </a:endParaRPr>
          </a:p>
        </p:txBody>
      </p:sp>
      <p:sp>
        <p:nvSpPr>
          <p:cNvPr id="24" name="Text 22"/>
          <p:cNvSpPr/>
          <p:nvPr/>
        </p:nvSpPr>
        <p:spPr>
          <a:xfrm>
            <a:off x="9851946" y="4798043"/>
            <a:ext cx="3757732" cy="326708"/>
          </a:xfrm>
          <a:prstGeom prst="rect">
            <a:avLst/>
          </a:prstGeom>
          <a:noFill/>
          <a:ln/>
        </p:spPr>
        <p:txBody>
          <a:bodyPr wrap="none" lIns="0" tIns="0" rIns="0" bIns="0" rtlCol="0" anchor="t"/>
          <a:lstStyle/>
          <a:p>
            <a:pPr marL="0" indent="0" algn="l">
              <a:lnSpc>
                <a:spcPts val="2550"/>
              </a:lnSpc>
              <a:buNone/>
            </a:pPr>
            <a:r>
              <a:rPr lang="en-US" sz="1600" b="1">
                <a:solidFill>
                  <a:srgbClr val="3B4E4E"/>
                </a:solidFill>
                <a:latin typeface="Overpass Light" pitchFamily="34" charset="0"/>
                <a:ea typeface="Overpass Light" pitchFamily="34" charset="-122"/>
                <a:cs typeface="Overpass Light" pitchFamily="34" charset="-120"/>
              </a:rPr>
              <a:t>TRANSFORMER USED:</a:t>
            </a:r>
            <a:r>
              <a:rPr lang="en-US" sz="1600">
                <a:solidFill>
                  <a:srgbClr val="3B4E4E"/>
                </a:solidFill>
                <a:latin typeface="Overpass Light" pitchFamily="34" charset="0"/>
                <a:ea typeface="Overpass Light" pitchFamily="34" charset="-122"/>
                <a:cs typeface="Overpass Light" pitchFamily="34" charset="-120"/>
              </a:rPr>
              <a:t> HUGGING FACE</a:t>
            </a:r>
            <a:endParaRPr lang="en-US" sz="1600"/>
          </a:p>
        </p:txBody>
      </p:sp>
      <p:sp>
        <p:nvSpPr>
          <p:cNvPr id="25" name="Rectangle 24">
            <a:extLst>
              <a:ext uri="{FF2B5EF4-FFF2-40B4-BE49-F238E27FC236}">
                <a16:creationId xmlns:a16="http://schemas.microsoft.com/office/drawing/2014/main" id="{DE927DA1-A79E-6CF4-206E-A61BAF4D8269}"/>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FABDAD-7E63-DC40-9EE5-3142F8C57413}"/>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43FCD21A-992F-7E3E-8CB6-C0F166625F42}"/>
              </a:ext>
            </a:extLst>
          </p:cNvPr>
          <p:cNvGrpSpPr/>
          <p:nvPr/>
        </p:nvGrpSpPr>
        <p:grpSpPr>
          <a:xfrm>
            <a:off x="5153063" y="328626"/>
            <a:ext cx="8966262" cy="7365398"/>
            <a:chOff x="5344792" y="284381"/>
            <a:chExt cx="8745036" cy="6908199"/>
          </a:xfrm>
        </p:grpSpPr>
        <p:sp>
          <p:nvSpPr>
            <p:cNvPr id="3" name="Text 0"/>
            <p:cNvSpPr/>
            <p:nvPr/>
          </p:nvSpPr>
          <p:spPr>
            <a:xfrm>
              <a:off x="5829253" y="284381"/>
              <a:ext cx="4136874" cy="1237384"/>
            </a:xfrm>
            <a:prstGeom prst="rect">
              <a:avLst/>
            </a:prstGeom>
            <a:noFill/>
            <a:ln/>
          </p:spPr>
          <p:txBody>
            <a:bodyPr wrap="none" lIns="0" tIns="0" rIns="0" bIns="0" rtlCol="0" anchor="t"/>
            <a:lstStyle/>
            <a:p>
              <a:pPr marL="0" indent="0" algn="l">
                <a:lnSpc>
                  <a:spcPts val="3600"/>
                </a:lnSpc>
                <a:buNone/>
              </a:pPr>
              <a:r>
                <a:rPr lang="en-US" sz="2900" b="1">
                  <a:solidFill>
                    <a:srgbClr val="233939"/>
                  </a:solidFill>
                  <a:latin typeface="Syne Bold" pitchFamily="34" charset="0"/>
                  <a:ea typeface="Syne Bold" pitchFamily="34" charset="-122"/>
                  <a:cs typeface="Syne Bold" pitchFamily="34" charset="-120"/>
                </a:rPr>
                <a:t>Models Deployed</a:t>
              </a:r>
              <a:endParaRPr lang="en-US" sz="2900"/>
            </a:p>
          </p:txBody>
        </p:sp>
        <p:sp>
          <p:nvSpPr>
            <p:cNvPr id="6" name="Text 2"/>
            <p:cNvSpPr/>
            <p:nvPr/>
          </p:nvSpPr>
          <p:spPr>
            <a:xfrm>
              <a:off x="6759297" y="1197613"/>
              <a:ext cx="2581377" cy="158313"/>
            </a:xfrm>
            <a:prstGeom prst="rect">
              <a:avLst/>
            </a:prstGeom>
            <a:noFill/>
            <a:ln/>
          </p:spPr>
          <p:txBody>
            <a:bodyPr wrap="none" lIns="0" tIns="0" rIns="0" bIns="0" rtlCol="0" anchor="t"/>
            <a:lstStyle/>
            <a:p>
              <a:pPr marL="0" indent="0" algn="l">
                <a:lnSpc>
                  <a:spcPts val="1800"/>
                </a:lnSpc>
                <a:buNone/>
              </a:pPr>
              <a:r>
                <a:rPr lang="en-US" sz="2000" b="1">
                  <a:solidFill>
                    <a:srgbClr val="3B4E4E"/>
                  </a:solidFill>
                  <a:latin typeface="Syne Bold"/>
                  <a:ea typeface="Syne Bold" pitchFamily="34" charset="-122"/>
                  <a:cs typeface="Syne Bold" pitchFamily="34" charset="-120"/>
                </a:rPr>
                <a:t>Logistic Regression</a:t>
              </a:r>
              <a:endParaRPr lang="en-US" sz="2000">
                <a:latin typeface="Syne Bold"/>
                <a:ea typeface="Calibri"/>
                <a:cs typeface="Calibri"/>
              </a:endParaRPr>
            </a:p>
          </p:txBody>
        </p:sp>
        <p:sp>
          <p:nvSpPr>
            <p:cNvPr id="7" name="Text 3"/>
            <p:cNvSpPr/>
            <p:nvPr/>
          </p:nvSpPr>
          <p:spPr>
            <a:xfrm>
              <a:off x="6759297" y="1534949"/>
              <a:ext cx="7330531" cy="517096"/>
            </a:xfrm>
            <a:prstGeom prst="rect">
              <a:avLst/>
            </a:prstGeom>
            <a:noFill/>
            <a:ln/>
          </p:spPr>
          <p:txBody>
            <a:bodyPr wrap="none" lIns="0" tIns="0" rIns="0" bIns="0" rtlCol="0" anchor="t"/>
            <a:lstStyle/>
            <a:p>
              <a:r>
                <a:rPr lang="en-US">
                  <a:solidFill>
                    <a:srgbClr val="3B4E4E"/>
                  </a:solidFill>
                  <a:latin typeface="Overpass Light"/>
                </a:rPr>
                <a:t>A baseline model, using TF-IDF. It highlights disorder-specific terms but</a:t>
              </a:r>
              <a:endParaRPr lang="en-US">
                <a:solidFill>
                  <a:srgbClr val="000000"/>
                </a:solidFill>
                <a:latin typeface="Overpass Light"/>
                <a:ea typeface="Calibri"/>
                <a:cs typeface="Calibri"/>
              </a:endParaRPr>
            </a:p>
            <a:p>
              <a:r>
                <a:rPr lang="en-US">
                  <a:solidFill>
                    <a:srgbClr val="3B4E4E"/>
                  </a:solidFill>
                  <a:latin typeface="Overpass Light"/>
                </a:rPr>
                <a:t> struggles with contextual nuances.</a:t>
              </a:r>
              <a:endParaRPr lang="en-US">
                <a:latin typeface="Overpass Light"/>
                <a:ea typeface="Calibri"/>
                <a:cs typeface="Calibri"/>
              </a:endParaRPr>
            </a:p>
          </p:txBody>
        </p:sp>
        <p:sp>
          <p:nvSpPr>
            <p:cNvPr id="10" name="Text 5"/>
            <p:cNvSpPr/>
            <p:nvPr/>
          </p:nvSpPr>
          <p:spPr>
            <a:xfrm>
              <a:off x="6759297" y="2280559"/>
              <a:ext cx="1842968" cy="230386"/>
            </a:xfrm>
            <a:prstGeom prst="rect">
              <a:avLst/>
            </a:prstGeom>
            <a:noFill/>
            <a:ln/>
          </p:spPr>
          <p:txBody>
            <a:bodyPr wrap="none" lIns="0" tIns="0" rIns="0" bIns="0" rtlCol="0" anchor="t"/>
            <a:lstStyle/>
            <a:p>
              <a:pPr marL="0" indent="0" algn="l">
                <a:lnSpc>
                  <a:spcPts val="1800"/>
                </a:lnSpc>
                <a:buNone/>
              </a:pPr>
              <a:r>
                <a:rPr lang="en-US" sz="2000" b="1">
                  <a:solidFill>
                    <a:srgbClr val="3B4E4E"/>
                  </a:solidFill>
                  <a:latin typeface="Syne Bold"/>
                  <a:ea typeface="Syne Bold" pitchFamily="34" charset="-122"/>
                  <a:cs typeface="Syne Bold" pitchFamily="34" charset="-120"/>
                </a:rPr>
                <a:t>Decision Trees</a:t>
              </a:r>
              <a:endParaRPr lang="en-US" sz="2000">
                <a:latin typeface="Syne Bold"/>
              </a:endParaRPr>
            </a:p>
          </p:txBody>
        </p:sp>
        <p:sp>
          <p:nvSpPr>
            <p:cNvPr id="11" name="Text 6"/>
            <p:cNvSpPr/>
            <p:nvPr/>
          </p:nvSpPr>
          <p:spPr>
            <a:xfrm>
              <a:off x="6759297" y="2655561"/>
              <a:ext cx="7077313" cy="235744"/>
            </a:xfrm>
            <a:prstGeom prst="rect">
              <a:avLst/>
            </a:prstGeom>
            <a:noFill/>
            <a:ln/>
          </p:spPr>
          <p:txBody>
            <a:bodyPr wrap="none" lIns="0" tIns="0" rIns="0" bIns="0" rtlCol="0" anchor="t"/>
            <a:lstStyle/>
            <a:p>
              <a:r>
                <a:rPr lang="en-US">
                  <a:solidFill>
                    <a:srgbClr val="3B4E4E"/>
                  </a:solidFill>
                  <a:latin typeface="Overpass Light"/>
                  <a:ea typeface="Overpass Light" pitchFamily="34" charset="-122"/>
                  <a:cs typeface="Overpass Light" pitchFamily="34" charset="-120"/>
                </a:rPr>
                <a:t>Rule-based splits offer interpretability (e.g., "panic" suggests Anxiety),</a:t>
              </a:r>
              <a:endParaRPr lang="en-US">
                <a:solidFill>
                  <a:srgbClr val="000000"/>
                </a:solidFill>
                <a:latin typeface="Overpass Light"/>
                <a:ea typeface="Overpass Light" pitchFamily="34" charset="-122"/>
                <a:cs typeface="Overpass Light" pitchFamily="34" charset="-120"/>
              </a:endParaRPr>
            </a:p>
            <a:p>
              <a:r>
                <a:rPr lang="en-US">
                  <a:solidFill>
                    <a:srgbClr val="3B4E4E"/>
                  </a:solidFill>
                  <a:latin typeface="Overpass Light"/>
                  <a:ea typeface="Overpass Light" pitchFamily="34" charset="-122"/>
                  <a:cs typeface="Overpass Light" pitchFamily="34" charset="-120"/>
                </a:rPr>
                <a:t> though prone to overfitting.</a:t>
              </a:r>
              <a:endParaRPr lang="en-US">
                <a:latin typeface="Overpass Light"/>
              </a:endParaRPr>
            </a:p>
          </p:txBody>
        </p:sp>
        <p:sp>
          <p:nvSpPr>
            <p:cNvPr id="14" name="Text 8"/>
            <p:cNvSpPr/>
            <p:nvPr/>
          </p:nvSpPr>
          <p:spPr>
            <a:xfrm>
              <a:off x="6759297" y="3405518"/>
              <a:ext cx="1842968" cy="230386"/>
            </a:xfrm>
            <a:prstGeom prst="rect">
              <a:avLst/>
            </a:prstGeom>
            <a:noFill/>
            <a:ln/>
          </p:spPr>
          <p:txBody>
            <a:bodyPr wrap="none" lIns="0" tIns="0" rIns="0" bIns="0" rtlCol="0" anchor="t"/>
            <a:lstStyle/>
            <a:p>
              <a:pPr marL="0" indent="0" algn="l">
                <a:lnSpc>
                  <a:spcPts val="1800"/>
                </a:lnSpc>
                <a:buNone/>
              </a:pPr>
              <a:r>
                <a:rPr lang="en-US" sz="2000" b="1">
                  <a:solidFill>
                    <a:srgbClr val="3B4E4E"/>
                  </a:solidFill>
                  <a:latin typeface="Syne Bold"/>
                  <a:ea typeface="Syne Bold" pitchFamily="34" charset="-122"/>
                  <a:cs typeface="Syne Bold" pitchFamily="34" charset="-120"/>
                </a:rPr>
                <a:t>Random Forest</a:t>
              </a:r>
              <a:endParaRPr lang="en-US" sz="2000">
                <a:latin typeface="Syne Bold"/>
              </a:endParaRPr>
            </a:p>
          </p:txBody>
        </p:sp>
        <p:sp>
          <p:nvSpPr>
            <p:cNvPr id="15" name="Text 9"/>
            <p:cNvSpPr/>
            <p:nvPr/>
          </p:nvSpPr>
          <p:spPr>
            <a:xfrm>
              <a:off x="6759297" y="3645060"/>
              <a:ext cx="7077313" cy="263879"/>
            </a:xfrm>
            <a:prstGeom prst="rect">
              <a:avLst/>
            </a:prstGeom>
            <a:noFill/>
            <a:ln/>
          </p:spPr>
          <p:txBody>
            <a:bodyPr wrap="none" lIns="0" tIns="0" rIns="0" bIns="0" rtlCol="0" anchor="t"/>
            <a:lstStyle/>
            <a:p>
              <a:r>
                <a:rPr lang="en-US">
                  <a:solidFill>
                    <a:srgbClr val="3B4E4E"/>
                  </a:solidFill>
                  <a:latin typeface="Overpass Light"/>
                  <a:ea typeface="Overpass Light" pitchFamily="34" charset="-122"/>
                  <a:cs typeface="Overpass Light" pitchFamily="34" charset="-120"/>
                </a:rPr>
                <a:t>An ensemble of decision trees provides robustness and higher</a:t>
              </a:r>
              <a:endParaRPr lang="en-US">
                <a:solidFill>
                  <a:srgbClr val="000000"/>
                </a:solidFill>
                <a:latin typeface="Overpass Light"/>
                <a:ea typeface="Overpass Light" pitchFamily="34" charset="-122"/>
                <a:cs typeface="Overpass Light" pitchFamily="34" charset="-120"/>
              </a:endParaRPr>
            </a:p>
            <a:p>
              <a:r>
                <a:rPr lang="en-US">
                  <a:solidFill>
                    <a:srgbClr val="3B4E4E"/>
                  </a:solidFill>
                  <a:latin typeface="Overpass Light"/>
                  <a:ea typeface="Overpass Light" pitchFamily="34" charset="-122"/>
                  <a:cs typeface="Overpass Light" pitchFamily="34" charset="-120"/>
                </a:rPr>
                <a:t> accuracy, but with reduced interpretability..</a:t>
              </a:r>
              <a:endParaRPr lang="en-US">
                <a:latin typeface="Overpass Light"/>
              </a:endParaRPr>
            </a:p>
          </p:txBody>
        </p:sp>
        <p:sp>
          <p:nvSpPr>
            <p:cNvPr id="18" name="Text 11"/>
            <p:cNvSpPr/>
            <p:nvPr/>
          </p:nvSpPr>
          <p:spPr>
            <a:xfrm>
              <a:off x="6759297" y="4358939"/>
              <a:ext cx="4016915" cy="377869"/>
            </a:xfrm>
            <a:prstGeom prst="rect">
              <a:avLst/>
            </a:prstGeom>
            <a:noFill/>
            <a:ln/>
          </p:spPr>
          <p:txBody>
            <a:bodyPr wrap="none" lIns="0" tIns="0" rIns="0" bIns="0" rtlCol="0" anchor="t"/>
            <a:lstStyle/>
            <a:p>
              <a:pPr>
                <a:lnSpc>
                  <a:spcPts val="1800"/>
                </a:lnSpc>
              </a:pPr>
              <a:r>
                <a:rPr lang="en-US" sz="2000" b="1">
                  <a:solidFill>
                    <a:srgbClr val="3B4E4E"/>
                  </a:solidFill>
                  <a:latin typeface="Syne Bold"/>
                </a:rPr>
                <a:t>Support Vector Machine (SVM)</a:t>
              </a:r>
              <a:endParaRPr lang="en-US" sz="2000">
                <a:solidFill>
                  <a:srgbClr val="000000"/>
                </a:solidFill>
                <a:latin typeface="Syne Bold"/>
              </a:endParaRPr>
            </a:p>
          </p:txBody>
        </p:sp>
        <p:sp>
          <p:nvSpPr>
            <p:cNvPr id="19" name="Text 12"/>
            <p:cNvSpPr/>
            <p:nvPr/>
          </p:nvSpPr>
          <p:spPr>
            <a:xfrm>
              <a:off x="6759297" y="4721914"/>
              <a:ext cx="7328034" cy="559977"/>
            </a:xfrm>
            <a:prstGeom prst="rect">
              <a:avLst/>
            </a:prstGeom>
            <a:noFill/>
            <a:ln/>
          </p:spPr>
          <p:txBody>
            <a:bodyPr wrap="square" lIns="0" tIns="0" rIns="0" bIns="0" rtlCol="0" anchor="t"/>
            <a:lstStyle/>
            <a:p>
              <a:r>
                <a:rPr lang="en-US">
                  <a:solidFill>
                    <a:srgbClr val="3B4E4E"/>
                  </a:solidFill>
                  <a:latin typeface="Overpass Light"/>
                  <a:ea typeface="Overpass Light" pitchFamily="34" charset="-122"/>
                  <a:cs typeface="Overpass Light" pitchFamily="34" charset="-120"/>
                </a:rPr>
                <a:t>Maximizes class margins, performing well with embeddings that capture</a:t>
              </a:r>
            </a:p>
            <a:p>
              <a:r>
                <a:rPr lang="en-US">
                  <a:solidFill>
                    <a:srgbClr val="3B4E4E"/>
                  </a:solidFill>
                  <a:latin typeface="Overpass Light"/>
                  <a:ea typeface="Overpass Light" pitchFamily="34" charset="-122"/>
                  <a:cs typeface="Overpass Light" pitchFamily="34" charset="-120"/>
                </a:rPr>
                <a:t> semantic similarities (e.g., "worried" like "anxious"). </a:t>
              </a:r>
              <a:endParaRPr lang="en-US">
                <a:solidFill>
                  <a:srgbClr val="3B4E4E"/>
                </a:solidFill>
                <a:latin typeface="Overpass Light"/>
              </a:endParaRPr>
            </a:p>
          </p:txBody>
        </p:sp>
        <p:sp>
          <p:nvSpPr>
            <p:cNvPr id="22" name="Text 14"/>
            <p:cNvSpPr/>
            <p:nvPr/>
          </p:nvSpPr>
          <p:spPr>
            <a:xfrm>
              <a:off x="6759297" y="5439034"/>
              <a:ext cx="1842968" cy="377870"/>
            </a:xfrm>
            <a:prstGeom prst="rect">
              <a:avLst/>
            </a:prstGeom>
            <a:noFill/>
            <a:ln/>
          </p:spPr>
          <p:txBody>
            <a:bodyPr wrap="none" lIns="0" tIns="0" rIns="0" bIns="0" rtlCol="0" anchor="t"/>
            <a:lstStyle/>
            <a:p>
              <a:pPr marL="0" indent="0" algn="l">
                <a:lnSpc>
                  <a:spcPts val="1800"/>
                </a:lnSpc>
                <a:buNone/>
              </a:pPr>
              <a:r>
                <a:rPr lang="en-US" sz="2000" b="1" err="1">
                  <a:solidFill>
                    <a:srgbClr val="3B4E4E"/>
                  </a:solidFill>
                  <a:latin typeface="Syne Bold"/>
                  <a:ea typeface="Syne Bold" pitchFamily="34" charset="-122"/>
                  <a:cs typeface="Syne Bold" pitchFamily="34" charset="-120"/>
                </a:rPr>
                <a:t>RuleFit</a:t>
              </a:r>
              <a:endParaRPr lang="en-US" sz="2000">
                <a:latin typeface="Syne Bold"/>
              </a:endParaRPr>
            </a:p>
          </p:txBody>
        </p:sp>
        <p:sp>
          <p:nvSpPr>
            <p:cNvPr id="23" name="Text 15"/>
            <p:cNvSpPr/>
            <p:nvPr/>
          </p:nvSpPr>
          <p:spPr>
            <a:xfrm>
              <a:off x="6759297" y="5798106"/>
              <a:ext cx="7077313" cy="560208"/>
            </a:xfrm>
            <a:prstGeom prst="rect">
              <a:avLst/>
            </a:prstGeom>
            <a:noFill/>
            <a:ln/>
          </p:spPr>
          <p:txBody>
            <a:bodyPr wrap="none" lIns="0" tIns="0" rIns="0" bIns="0" rtlCol="0" anchor="t"/>
            <a:lstStyle/>
            <a:p>
              <a:r>
                <a:rPr lang="en-US">
                  <a:solidFill>
                    <a:srgbClr val="3B4E4E"/>
                  </a:solidFill>
                  <a:latin typeface="Overpass Light"/>
                  <a:ea typeface="Overpass Light" pitchFamily="34" charset="-122"/>
                  <a:cs typeface="Overpass Light" pitchFamily="34" charset="-120"/>
                </a:rPr>
                <a:t>Combines rules with linear terms, striking a balance between predictive</a:t>
              </a:r>
              <a:endParaRPr lang="en-US">
                <a:solidFill>
                  <a:srgbClr val="000000"/>
                </a:solidFill>
                <a:latin typeface="Overpass Light"/>
                <a:ea typeface="Overpass Light" pitchFamily="34" charset="-122"/>
                <a:cs typeface="Overpass Light" pitchFamily="34" charset="-120"/>
              </a:endParaRPr>
            </a:p>
            <a:p>
              <a:r>
                <a:rPr lang="en-US">
                  <a:solidFill>
                    <a:srgbClr val="3B4E4E"/>
                  </a:solidFill>
                  <a:latin typeface="Overpass Light"/>
                  <a:ea typeface="Overpass Light" pitchFamily="34" charset="-122"/>
                  <a:cs typeface="Overpass Light" pitchFamily="34" charset="-120"/>
                </a:rPr>
                <a:t> accuracy and model interpretability.</a:t>
              </a:r>
              <a:endParaRPr lang="en-US">
                <a:latin typeface="Overpass Light"/>
              </a:endParaRPr>
            </a:p>
          </p:txBody>
        </p:sp>
        <p:sp>
          <p:nvSpPr>
            <p:cNvPr id="26" name="Text 17"/>
            <p:cNvSpPr/>
            <p:nvPr/>
          </p:nvSpPr>
          <p:spPr>
            <a:xfrm>
              <a:off x="6759297" y="6553627"/>
              <a:ext cx="1842968" cy="230386"/>
            </a:xfrm>
            <a:prstGeom prst="rect">
              <a:avLst/>
            </a:prstGeom>
            <a:noFill/>
            <a:ln/>
          </p:spPr>
          <p:txBody>
            <a:bodyPr wrap="none" lIns="0" tIns="0" rIns="0" bIns="0" rtlCol="0" anchor="t"/>
            <a:lstStyle/>
            <a:p>
              <a:pPr marL="0" indent="0" algn="l">
                <a:lnSpc>
                  <a:spcPts val="1800"/>
                </a:lnSpc>
                <a:buNone/>
              </a:pPr>
              <a:r>
                <a:rPr lang="en-US" sz="2000" b="1">
                  <a:solidFill>
                    <a:srgbClr val="3B4E4E"/>
                  </a:solidFill>
                  <a:latin typeface="Syne Bold"/>
                  <a:ea typeface="Syne Bold" pitchFamily="34" charset="-122"/>
                  <a:cs typeface="Syne Bold" pitchFamily="34" charset="-120"/>
                </a:rPr>
                <a:t>BERT</a:t>
              </a:r>
              <a:endParaRPr lang="en-US" sz="2000">
                <a:latin typeface="Syne Bold"/>
              </a:endParaRPr>
            </a:p>
          </p:txBody>
        </p:sp>
        <p:sp>
          <p:nvSpPr>
            <p:cNvPr id="27" name="Text 18"/>
            <p:cNvSpPr/>
            <p:nvPr/>
          </p:nvSpPr>
          <p:spPr>
            <a:xfrm>
              <a:off x="6759297" y="6940895"/>
              <a:ext cx="7077313" cy="250262"/>
            </a:xfrm>
            <a:prstGeom prst="rect">
              <a:avLst/>
            </a:prstGeom>
            <a:noFill/>
            <a:ln/>
          </p:spPr>
          <p:txBody>
            <a:bodyPr wrap="square" lIns="0" tIns="0" rIns="0" bIns="0" rtlCol="0" anchor="t"/>
            <a:lstStyle/>
            <a:p>
              <a:r>
                <a:rPr lang="en-US">
                  <a:solidFill>
                    <a:srgbClr val="3B4E4E"/>
                  </a:solidFill>
                  <a:latin typeface="Overpass Light"/>
                  <a:ea typeface="Overpass Light" pitchFamily="34" charset="-122"/>
                  <a:cs typeface="Overpass Light" pitchFamily="34" charset="-120"/>
                </a:rPr>
                <a:t>A context-aware transformer model, offering the highest accuracy </a:t>
              </a:r>
              <a:endParaRPr lang="en-US">
                <a:solidFill>
                  <a:srgbClr val="000000"/>
                </a:solidFill>
                <a:latin typeface="Overpass Light"/>
                <a:ea typeface="Overpass Light" pitchFamily="34" charset="-122"/>
                <a:cs typeface="Overpass Light" pitchFamily="34" charset="-120"/>
              </a:endParaRPr>
            </a:p>
            <a:p>
              <a:r>
                <a:rPr lang="en-US">
                  <a:solidFill>
                    <a:srgbClr val="3B4E4E"/>
                  </a:solidFill>
                  <a:latin typeface="Overpass Light"/>
                  <a:ea typeface="Overpass Light" pitchFamily="34" charset="-122"/>
                  <a:cs typeface="Overpass Light" pitchFamily="34" charset="-120"/>
                </a:rPr>
                <a:t>and capturing subtle meanings, but less transparent in its decisions.</a:t>
              </a:r>
              <a:endParaRPr lang="en-US">
                <a:latin typeface="Overpass Light"/>
              </a:endParaRPr>
            </a:p>
          </p:txBody>
        </p:sp>
        <p:grpSp>
          <p:nvGrpSpPr>
            <p:cNvPr id="40" name="Group 39">
              <a:extLst>
                <a:ext uri="{FF2B5EF4-FFF2-40B4-BE49-F238E27FC236}">
                  <a16:creationId xmlns:a16="http://schemas.microsoft.com/office/drawing/2014/main" id="{F28B61E6-4D78-A61B-82FF-93B2C3A4CE7A}"/>
                </a:ext>
              </a:extLst>
            </p:cNvPr>
            <p:cNvGrpSpPr/>
            <p:nvPr/>
          </p:nvGrpSpPr>
          <p:grpSpPr>
            <a:xfrm>
              <a:off x="5344792" y="1330173"/>
              <a:ext cx="1190865" cy="5862407"/>
              <a:chOff x="5344792" y="1611526"/>
              <a:chExt cx="1190865" cy="5215294"/>
            </a:xfrm>
          </p:grpSpPr>
          <p:grpSp>
            <p:nvGrpSpPr>
              <p:cNvPr id="29" name="Group 28">
                <a:extLst>
                  <a:ext uri="{FF2B5EF4-FFF2-40B4-BE49-F238E27FC236}">
                    <a16:creationId xmlns:a16="http://schemas.microsoft.com/office/drawing/2014/main" id="{0EEDA087-4B03-95D2-2582-71D965B6D7EF}"/>
                  </a:ext>
                </a:extLst>
              </p:cNvPr>
              <p:cNvGrpSpPr/>
              <p:nvPr/>
            </p:nvGrpSpPr>
            <p:grpSpPr>
              <a:xfrm>
                <a:off x="5344792" y="1611526"/>
                <a:ext cx="594754" cy="507072"/>
                <a:chOff x="6280190" y="1667708"/>
                <a:chExt cx="331708" cy="331708"/>
              </a:xfrm>
            </p:grpSpPr>
            <p:sp>
              <p:nvSpPr>
                <p:cNvPr id="4" name="Shape 1"/>
                <p:cNvSpPr/>
                <p:nvPr/>
              </p:nvSpPr>
              <p:spPr>
                <a:xfrm>
                  <a:off x="6280190" y="1667708"/>
                  <a:ext cx="331708" cy="331708"/>
                </a:xfrm>
                <a:prstGeom prst="roundRect">
                  <a:avLst>
                    <a:gd name="adj" fmla="val 18668"/>
                  </a:avLst>
                </a:prstGeom>
                <a:solidFill>
                  <a:srgbClr val="DDEEE6"/>
                </a:solidFill>
                <a:ln w="7620">
                  <a:solidFill>
                    <a:srgbClr val="C3D4CC"/>
                  </a:solidFill>
                  <a:prstDash val="solid"/>
                </a:ln>
              </p:spPr>
            </p:sp>
            <p:pic>
              <p:nvPicPr>
                <p:cNvPr id="5" name="Image 1" descr="preencoded.png"/>
                <p:cNvPicPr>
                  <a:picLocks noChangeAspect="1"/>
                </p:cNvPicPr>
                <p:nvPr/>
              </p:nvPicPr>
              <p:blipFill>
                <a:blip r:embed="rId3"/>
                <a:stretch>
                  <a:fillRect/>
                </a:stretch>
              </p:blipFill>
              <p:spPr>
                <a:xfrm>
                  <a:off x="6335494" y="1695390"/>
                  <a:ext cx="221099" cy="276344"/>
                </a:xfrm>
                <a:prstGeom prst="rect">
                  <a:avLst/>
                </a:prstGeom>
              </p:spPr>
            </p:pic>
          </p:grpSp>
          <p:grpSp>
            <p:nvGrpSpPr>
              <p:cNvPr id="30" name="Group 29">
                <a:extLst>
                  <a:ext uri="{FF2B5EF4-FFF2-40B4-BE49-F238E27FC236}">
                    <a16:creationId xmlns:a16="http://schemas.microsoft.com/office/drawing/2014/main" id="{9E79036F-9B4D-AFAC-7791-5A34FABE80EC}"/>
                  </a:ext>
                </a:extLst>
              </p:cNvPr>
              <p:cNvGrpSpPr/>
              <p:nvPr/>
            </p:nvGrpSpPr>
            <p:grpSpPr>
              <a:xfrm>
                <a:off x="5344792" y="2618056"/>
                <a:ext cx="594754" cy="507072"/>
                <a:chOff x="6280190" y="2567583"/>
                <a:chExt cx="331708" cy="331708"/>
              </a:xfrm>
            </p:grpSpPr>
            <p:sp>
              <p:nvSpPr>
                <p:cNvPr id="8" name="Shape 4"/>
                <p:cNvSpPr/>
                <p:nvPr/>
              </p:nvSpPr>
              <p:spPr>
                <a:xfrm>
                  <a:off x="6280190" y="2567583"/>
                  <a:ext cx="331708" cy="331708"/>
                </a:xfrm>
                <a:prstGeom prst="roundRect">
                  <a:avLst>
                    <a:gd name="adj" fmla="val 18668"/>
                  </a:avLst>
                </a:prstGeom>
                <a:solidFill>
                  <a:srgbClr val="DDEEE6"/>
                </a:solidFill>
                <a:ln w="7620">
                  <a:solidFill>
                    <a:srgbClr val="C3D4CC"/>
                  </a:solidFill>
                  <a:prstDash val="solid"/>
                </a:ln>
              </p:spPr>
            </p:sp>
            <p:pic>
              <p:nvPicPr>
                <p:cNvPr id="9" name="Image 2" descr="preencoded.png"/>
                <p:cNvPicPr>
                  <a:picLocks noChangeAspect="1"/>
                </p:cNvPicPr>
                <p:nvPr/>
              </p:nvPicPr>
              <p:blipFill>
                <a:blip r:embed="rId4"/>
                <a:stretch>
                  <a:fillRect/>
                </a:stretch>
              </p:blipFill>
              <p:spPr>
                <a:xfrm>
                  <a:off x="6335494" y="2595265"/>
                  <a:ext cx="221099" cy="276344"/>
                </a:xfrm>
                <a:prstGeom prst="rect">
                  <a:avLst/>
                </a:prstGeom>
              </p:spPr>
            </p:pic>
          </p:grpSp>
          <p:grpSp>
            <p:nvGrpSpPr>
              <p:cNvPr id="31" name="Group 30">
                <a:extLst>
                  <a:ext uri="{FF2B5EF4-FFF2-40B4-BE49-F238E27FC236}">
                    <a16:creationId xmlns:a16="http://schemas.microsoft.com/office/drawing/2014/main" id="{D0DBF26C-11BE-4C9C-5374-7D577AFCDC70}"/>
                  </a:ext>
                </a:extLst>
              </p:cNvPr>
              <p:cNvGrpSpPr/>
              <p:nvPr/>
            </p:nvGrpSpPr>
            <p:grpSpPr>
              <a:xfrm>
                <a:off x="5344792" y="3517009"/>
                <a:ext cx="594754" cy="494546"/>
                <a:chOff x="6280190" y="3467457"/>
                <a:chExt cx="331708" cy="331708"/>
              </a:xfrm>
            </p:grpSpPr>
            <p:sp>
              <p:nvSpPr>
                <p:cNvPr id="12" name="Shape 7"/>
                <p:cNvSpPr/>
                <p:nvPr/>
              </p:nvSpPr>
              <p:spPr>
                <a:xfrm>
                  <a:off x="6280190" y="3467457"/>
                  <a:ext cx="331708" cy="331708"/>
                </a:xfrm>
                <a:prstGeom prst="roundRect">
                  <a:avLst>
                    <a:gd name="adj" fmla="val 18668"/>
                  </a:avLst>
                </a:prstGeom>
                <a:solidFill>
                  <a:srgbClr val="DDEEE6"/>
                </a:solidFill>
                <a:ln w="7620">
                  <a:solidFill>
                    <a:srgbClr val="C3D4CC"/>
                  </a:solidFill>
                  <a:prstDash val="solid"/>
                </a:ln>
              </p:spPr>
            </p:sp>
            <p:pic>
              <p:nvPicPr>
                <p:cNvPr id="13" name="Image 3" descr="preencoded.png"/>
                <p:cNvPicPr>
                  <a:picLocks noChangeAspect="1"/>
                </p:cNvPicPr>
                <p:nvPr/>
              </p:nvPicPr>
              <p:blipFill>
                <a:blip r:embed="rId5"/>
                <a:stretch>
                  <a:fillRect/>
                </a:stretch>
              </p:blipFill>
              <p:spPr>
                <a:xfrm>
                  <a:off x="6335494" y="3495139"/>
                  <a:ext cx="221099" cy="276344"/>
                </a:xfrm>
                <a:prstGeom prst="rect">
                  <a:avLst/>
                </a:prstGeom>
              </p:spPr>
            </p:pic>
          </p:grpSp>
          <p:grpSp>
            <p:nvGrpSpPr>
              <p:cNvPr id="32" name="Group 31">
                <a:extLst>
                  <a:ext uri="{FF2B5EF4-FFF2-40B4-BE49-F238E27FC236}">
                    <a16:creationId xmlns:a16="http://schemas.microsoft.com/office/drawing/2014/main" id="{8D831D8C-220A-47D7-4581-CBDBB76B50D0}"/>
                  </a:ext>
                </a:extLst>
              </p:cNvPr>
              <p:cNvGrpSpPr/>
              <p:nvPr/>
            </p:nvGrpSpPr>
            <p:grpSpPr>
              <a:xfrm>
                <a:off x="5344792" y="4416884"/>
                <a:ext cx="594754" cy="494546"/>
                <a:chOff x="6280190" y="4367332"/>
                <a:chExt cx="331708" cy="331708"/>
              </a:xfrm>
            </p:grpSpPr>
            <p:sp>
              <p:nvSpPr>
                <p:cNvPr id="16" name="Shape 10"/>
                <p:cNvSpPr/>
                <p:nvPr/>
              </p:nvSpPr>
              <p:spPr>
                <a:xfrm>
                  <a:off x="6280190" y="4367332"/>
                  <a:ext cx="331708" cy="331708"/>
                </a:xfrm>
                <a:prstGeom prst="roundRect">
                  <a:avLst>
                    <a:gd name="adj" fmla="val 18668"/>
                  </a:avLst>
                </a:prstGeom>
                <a:solidFill>
                  <a:srgbClr val="DDEEE6"/>
                </a:solidFill>
                <a:ln w="7620">
                  <a:solidFill>
                    <a:srgbClr val="C3D4CC"/>
                  </a:solidFill>
                  <a:prstDash val="solid"/>
                </a:ln>
              </p:spPr>
            </p:sp>
            <p:pic>
              <p:nvPicPr>
                <p:cNvPr id="17" name="Image 4" descr="preencoded.png"/>
                <p:cNvPicPr>
                  <a:picLocks noChangeAspect="1"/>
                </p:cNvPicPr>
                <p:nvPr/>
              </p:nvPicPr>
              <p:blipFill>
                <a:blip r:embed="rId6"/>
                <a:stretch>
                  <a:fillRect/>
                </a:stretch>
              </p:blipFill>
              <p:spPr>
                <a:xfrm>
                  <a:off x="6335494" y="4395014"/>
                  <a:ext cx="221099" cy="276344"/>
                </a:xfrm>
                <a:prstGeom prst="rect">
                  <a:avLst/>
                </a:prstGeom>
              </p:spPr>
            </p:pic>
          </p:grpSp>
          <p:grpSp>
            <p:nvGrpSpPr>
              <p:cNvPr id="33" name="Group 32">
                <a:extLst>
                  <a:ext uri="{FF2B5EF4-FFF2-40B4-BE49-F238E27FC236}">
                    <a16:creationId xmlns:a16="http://schemas.microsoft.com/office/drawing/2014/main" id="{4B240FAB-DDEA-D115-2EAD-1DD51BAAAD98}"/>
                  </a:ext>
                </a:extLst>
              </p:cNvPr>
              <p:cNvGrpSpPr/>
              <p:nvPr/>
            </p:nvGrpSpPr>
            <p:grpSpPr>
              <a:xfrm>
                <a:off x="5344792" y="5364242"/>
                <a:ext cx="594754" cy="482020"/>
                <a:chOff x="6280190" y="5502950"/>
                <a:chExt cx="331708" cy="331708"/>
              </a:xfrm>
            </p:grpSpPr>
            <p:sp>
              <p:nvSpPr>
                <p:cNvPr id="20" name="Shape 13"/>
                <p:cNvSpPr/>
                <p:nvPr/>
              </p:nvSpPr>
              <p:spPr>
                <a:xfrm>
                  <a:off x="6280190" y="5502950"/>
                  <a:ext cx="331708" cy="331708"/>
                </a:xfrm>
                <a:prstGeom prst="roundRect">
                  <a:avLst>
                    <a:gd name="adj" fmla="val 18668"/>
                  </a:avLst>
                </a:prstGeom>
                <a:solidFill>
                  <a:srgbClr val="DDEEE6"/>
                </a:solidFill>
                <a:ln w="7620">
                  <a:solidFill>
                    <a:srgbClr val="C3D4CC"/>
                  </a:solidFill>
                  <a:prstDash val="solid"/>
                </a:ln>
              </p:spPr>
            </p:sp>
            <p:pic>
              <p:nvPicPr>
                <p:cNvPr id="21" name="Image 5" descr="preencoded.png"/>
                <p:cNvPicPr>
                  <a:picLocks noChangeAspect="1"/>
                </p:cNvPicPr>
                <p:nvPr/>
              </p:nvPicPr>
              <p:blipFill>
                <a:blip r:embed="rId7"/>
                <a:stretch>
                  <a:fillRect/>
                </a:stretch>
              </p:blipFill>
              <p:spPr>
                <a:xfrm>
                  <a:off x="6335494" y="5530632"/>
                  <a:ext cx="221099" cy="276344"/>
                </a:xfrm>
                <a:prstGeom prst="rect">
                  <a:avLst/>
                </a:prstGeom>
              </p:spPr>
            </p:pic>
          </p:grpSp>
          <p:grpSp>
            <p:nvGrpSpPr>
              <p:cNvPr id="34" name="Group 33">
                <a:extLst>
                  <a:ext uri="{FF2B5EF4-FFF2-40B4-BE49-F238E27FC236}">
                    <a16:creationId xmlns:a16="http://schemas.microsoft.com/office/drawing/2014/main" id="{20F669D6-84D1-7F18-9F3C-3558B6583D69}"/>
                  </a:ext>
                </a:extLst>
              </p:cNvPr>
              <p:cNvGrpSpPr/>
              <p:nvPr/>
            </p:nvGrpSpPr>
            <p:grpSpPr>
              <a:xfrm>
                <a:off x="5344792" y="6332274"/>
                <a:ext cx="594754" cy="494546"/>
                <a:chOff x="6280190" y="6402824"/>
                <a:chExt cx="331708" cy="331708"/>
              </a:xfrm>
            </p:grpSpPr>
            <p:sp>
              <p:nvSpPr>
                <p:cNvPr id="24" name="Shape 16"/>
                <p:cNvSpPr/>
                <p:nvPr/>
              </p:nvSpPr>
              <p:spPr>
                <a:xfrm>
                  <a:off x="6280190" y="6402824"/>
                  <a:ext cx="331708" cy="331708"/>
                </a:xfrm>
                <a:prstGeom prst="roundRect">
                  <a:avLst>
                    <a:gd name="adj" fmla="val 18668"/>
                  </a:avLst>
                </a:prstGeom>
                <a:solidFill>
                  <a:srgbClr val="DDEEE6"/>
                </a:solidFill>
                <a:ln w="7620">
                  <a:solidFill>
                    <a:srgbClr val="C3D4CC"/>
                  </a:solidFill>
                  <a:prstDash val="solid"/>
                </a:ln>
              </p:spPr>
            </p:sp>
            <p:pic>
              <p:nvPicPr>
                <p:cNvPr id="25" name="Image 6" descr="preencoded.png"/>
                <p:cNvPicPr>
                  <a:picLocks noChangeAspect="1"/>
                </p:cNvPicPr>
                <p:nvPr/>
              </p:nvPicPr>
              <p:blipFill>
                <a:blip r:embed="rId8"/>
                <a:stretch>
                  <a:fillRect/>
                </a:stretch>
              </p:blipFill>
              <p:spPr>
                <a:xfrm>
                  <a:off x="6335494" y="6430506"/>
                  <a:ext cx="221099" cy="276344"/>
                </a:xfrm>
                <a:prstGeom prst="rect">
                  <a:avLst/>
                </a:prstGeom>
              </p:spPr>
            </p:pic>
          </p:grpSp>
          <p:cxnSp>
            <p:nvCxnSpPr>
              <p:cNvPr id="2" name="Straight Arrow Connector 1">
                <a:extLst>
                  <a:ext uri="{FF2B5EF4-FFF2-40B4-BE49-F238E27FC236}">
                    <a16:creationId xmlns:a16="http://schemas.microsoft.com/office/drawing/2014/main" id="{50DBB2D2-399C-4DAF-E816-AF96055C2714}"/>
                  </a:ext>
                </a:extLst>
              </p:cNvPr>
              <p:cNvCxnSpPr/>
              <p:nvPr/>
            </p:nvCxnSpPr>
            <p:spPr>
              <a:xfrm flipV="1">
                <a:off x="5947588" y="1807787"/>
                <a:ext cx="588069" cy="1008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1DB0AF8A-7284-CC22-5E76-28B23DAE2CB5}"/>
                  </a:ext>
                </a:extLst>
              </p:cNvPr>
              <p:cNvCxnSpPr>
                <a:cxnSpLocks/>
              </p:cNvCxnSpPr>
              <p:nvPr/>
            </p:nvCxnSpPr>
            <p:spPr>
              <a:xfrm flipV="1">
                <a:off x="5947587" y="2802869"/>
                <a:ext cx="588069" cy="1008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D7DFBA7C-7604-403D-90F4-7BFE053D7606}"/>
                  </a:ext>
                </a:extLst>
              </p:cNvPr>
              <p:cNvCxnSpPr>
                <a:cxnSpLocks/>
              </p:cNvCxnSpPr>
              <p:nvPr/>
            </p:nvCxnSpPr>
            <p:spPr>
              <a:xfrm flipV="1">
                <a:off x="5947588" y="3744163"/>
                <a:ext cx="588069" cy="1008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378B36CA-D0BA-8E72-79A2-6CC0F835C879}"/>
                  </a:ext>
                </a:extLst>
              </p:cNvPr>
              <p:cNvCxnSpPr>
                <a:cxnSpLocks/>
              </p:cNvCxnSpPr>
              <p:nvPr/>
            </p:nvCxnSpPr>
            <p:spPr>
              <a:xfrm flipV="1">
                <a:off x="5947587" y="4658562"/>
                <a:ext cx="588069" cy="1008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BC1C6B93-F031-F7CA-1FDA-649EE61F651E}"/>
                  </a:ext>
                </a:extLst>
              </p:cNvPr>
              <p:cNvCxnSpPr>
                <a:cxnSpLocks/>
              </p:cNvCxnSpPr>
              <p:nvPr/>
            </p:nvCxnSpPr>
            <p:spPr>
              <a:xfrm flipV="1">
                <a:off x="5947587" y="5519175"/>
                <a:ext cx="588069" cy="10086"/>
              </a:xfrm>
              <a:prstGeom prst="straightConnector1">
                <a:avLst/>
              </a:prstGeom>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1EE13B3D-364C-62B5-BF7C-97482C159102}"/>
                  </a:ext>
                </a:extLst>
              </p:cNvPr>
              <p:cNvCxnSpPr>
                <a:cxnSpLocks/>
              </p:cNvCxnSpPr>
              <p:nvPr/>
            </p:nvCxnSpPr>
            <p:spPr>
              <a:xfrm flipV="1">
                <a:off x="5947588" y="6568046"/>
                <a:ext cx="588069" cy="10086"/>
              </a:xfrm>
              <a:prstGeom prst="straightConnector1">
                <a:avLst/>
              </a:prstGeom>
            </p:spPr>
            <p:style>
              <a:lnRef idx="3">
                <a:schemeClr val="dk1"/>
              </a:lnRef>
              <a:fillRef idx="0">
                <a:schemeClr val="dk1"/>
              </a:fillRef>
              <a:effectRef idx="2">
                <a:schemeClr val="dk1"/>
              </a:effectRef>
              <a:fontRef idx="minor">
                <a:schemeClr val="tx1"/>
              </a:fontRef>
            </p:style>
          </p:cxnSp>
        </p:grpSp>
      </p:grpSp>
      <p:pic>
        <p:nvPicPr>
          <p:cNvPr id="41" name="Picture 40">
            <a:extLst>
              <a:ext uri="{FF2B5EF4-FFF2-40B4-BE49-F238E27FC236}">
                <a16:creationId xmlns:a16="http://schemas.microsoft.com/office/drawing/2014/main" id="{5349C9AE-8C28-D2FE-97AE-920F4740F214}"/>
              </a:ext>
            </a:extLst>
          </p:cNvPr>
          <p:cNvPicPr>
            <a:picLocks noChangeAspect="1"/>
          </p:cNvPicPr>
          <p:nvPr/>
        </p:nvPicPr>
        <p:blipFill>
          <a:blip r:embed="rId9">
            <a:alphaModFix amt="81000"/>
          </a:blip>
          <a:srcRect r="19907" b="659"/>
          <a:stretch>
            <a:fillRect/>
          </a:stretch>
        </p:blipFill>
        <p:spPr>
          <a:xfrm>
            <a:off x="-12059" y="0"/>
            <a:ext cx="4800144" cy="82195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7857" y="676843"/>
            <a:ext cx="7528287" cy="1970081"/>
          </a:xfrm>
          <a:prstGeom prst="rect">
            <a:avLst/>
          </a:prstGeom>
          <a:noFill/>
          <a:ln/>
        </p:spPr>
        <p:txBody>
          <a:bodyPr wrap="square" lIns="0" tIns="0" rIns="0" bIns="0" rtlCol="0" anchor="t"/>
          <a:lstStyle/>
          <a:p>
            <a:pPr marL="0" indent="0" algn="l">
              <a:lnSpc>
                <a:spcPts val="5000"/>
              </a:lnSpc>
              <a:buNone/>
            </a:pPr>
            <a:r>
              <a:rPr lang="en-US" sz="4000" b="1">
                <a:solidFill>
                  <a:srgbClr val="233939"/>
                </a:solidFill>
                <a:latin typeface="Syne Bold" pitchFamily="34" charset="0"/>
                <a:ea typeface="Syne Bold" pitchFamily="34" charset="-122"/>
                <a:cs typeface="Syne Bold" pitchFamily="34" charset="-120"/>
              </a:rPr>
              <a:t>SHAP: Understanding How AI Makes Mental Health Predictions</a:t>
            </a:r>
            <a:endParaRPr lang="en-US" sz="4000"/>
          </a:p>
        </p:txBody>
      </p:sp>
      <p:sp>
        <p:nvSpPr>
          <p:cNvPr id="4" name="Text 1"/>
          <p:cNvSpPr/>
          <p:nvPr/>
        </p:nvSpPr>
        <p:spPr>
          <a:xfrm>
            <a:off x="793790" y="2812357"/>
            <a:ext cx="7753369" cy="1630387"/>
          </a:xfrm>
          <a:prstGeom prst="rect">
            <a:avLst/>
          </a:prstGeom>
          <a:noFill/>
          <a:ln/>
        </p:spPr>
        <p:txBody>
          <a:bodyPr wrap="square" lIns="0" tIns="0" rIns="0" bIns="0" rtlCol="0" anchor="t"/>
          <a:lstStyle/>
          <a:p>
            <a:pPr>
              <a:lnSpc>
                <a:spcPts val="2550"/>
              </a:lnSpc>
            </a:pPr>
            <a:r>
              <a:rPr lang="en-US" sz="2000">
                <a:solidFill>
                  <a:srgbClr val="3B4E4E"/>
                </a:solidFill>
                <a:latin typeface="Overpass Light"/>
                <a:ea typeface="Overpass Light" pitchFamily="34" charset="-122"/>
                <a:cs typeface="Overpass Light" pitchFamily="34" charset="-120"/>
              </a:rPr>
              <a:t>SHAP (Shapley Additive explanations) provides critical transparency into how our models analyze text-based mental health assessments. This approach helps clinicians understand why</a:t>
            </a:r>
            <a:r>
              <a:rPr lang="en-US" sz="2000" i="1">
                <a:solidFill>
                  <a:srgbClr val="3B4E4E"/>
                </a:solidFill>
                <a:latin typeface="Overpass Light"/>
                <a:ea typeface="Overpass Light" pitchFamily="34" charset="-122"/>
                <a:cs typeface="Overpass Light" pitchFamily="34" charset="-120"/>
              </a:rPr>
              <a:t> </a:t>
            </a:r>
            <a:r>
              <a:rPr lang="en-US" sz="2000">
                <a:solidFill>
                  <a:srgbClr val="3B4E4E"/>
                </a:solidFill>
                <a:latin typeface="Overpass Light"/>
                <a:ea typeface="Overpass Light" pitchFamily="34" charset="-122"/>
                <a:cs typeface="Overpass Light" pitchFamily="34" charset="-120"/>
              </a:rPr>
              <a:t>the AI reaches specific conclusions about a patient's condition.</a:t>
            </a:r>
            <a:endParaRPr lang="en-US" sz="2000">
              <a:latin typeface="Overpass Light"/>
              <a:ea typeface="Calibri"/>
              <a:cs typeface="Calibri"/>
            </a:endParaRPr>
          </a:p>
        </p:txBody>
      </p:sp>
      <p:sp>
        <p:nvSpPr>
          <p:cNvPr id="5" name="Shape 2"/>
          <p:cNvSpPr/>
          <p:nvPr/>
        </p:nvSpPr>
        <p:spPr>
          <a:xfrm>
            <a:off x="807857" y="4503484"/>
            <a:ext cx="3718377" cy="2753732"/>
          </a:xfrm>
          <a:prstGeom prst="roundRect">
            <a:avLst>
              <a:gd name="adj" fmla="val 3391"/>
            </a:avLst>
          </a:prstGeom>
          <a:solidFill>
            <a:srgbClr val="FFFDE6"/>
          </a:solidFill>
          <a:ln w="22860">
            <a:solidFill>
              <a:srgbClr val="C3D4CC"/>
            </a:solidFill>
            <a:prstDash val="solid"/>
          </a:ln>
        </p:spPr>
      </p:sp>
      <p:sp>
        <p:nvSpPr>
          <p:cNvPr id="6" name="Shape 3"/>
          <p:cNvSpPr/>
          <p:nvPr/>
        </p:nvSpPr>
        <p:spPr>
          <a:xfrm>
            <a:off x="793790" y="4728567"/>
            <a:ext cx="45720" cy="2528649"/>
          </a:xfrm>
          <a:prstGeom prst="roundRect">
            <a:avLst>
              <a:gd name="adj" fmla="val 187535"/>
            </a:avLst>
          </a:prstGeom>
          <a:solidFill>
            <a:srgbClr val="224435"/>
          </a:solidFill>
          <a:ln/>
        </p:spPr>
      </p:sp>
      <p:sp>
        <p:nvSpPr>
          <p:cNvPr id="7" name="Text 4"/>
          <p:cNvSpPr/>
          <p:nvPr/>
        </p:nvSpPr>
        <p:spPr>
          <a:xfrm>
            <a:off x="1066443" y="4730417"/>
            <a:ext cx="2979640" cy="904984"/>
          </a:xfrm>
          <a:prstGeom prst="rect">
            <a:avLst/>
          </a:prstGeom>
          <a:noFill/>
          <a:ln/>
        </p:spPr>
        <p:txBody>
          <a:bodyPr wrap="square" lIns="0" tIns="0" rIns="0" bIns="0" rtlCol="0" anchor="t"/>
          <a:lstStyle/>
          <a:p>
            <a:pPr marL="0" indent="0" algn="l">
              <a:lnSpc>
                <a:spcPts val="2500"/>
              </a:lnSpc>
              <a:buNone/>
            </a:pPr>
            <a:r>
              <a:rPr lang="en-US" sz="2000" b="1">
                <a:solidFill>
                  <a:srgbClr val="3B4E4E"/>
                </a:solidFill>
                <a:latin typeface="Syne Bold" pitchFamily="34" charset="0"/>
                <a:ea typeface="Syne Bold" pitchFamily="34" charset="-122"/>
                <a:cs typeface="Syne Bold" pitchFamily="34" charset="-120"/>
              </a:rPr>
              <a:t>Key Predictive Markers</a:t>
            </a:r>
            <a:endParaRPr lang="en-US" sz="2000"/>
          </a:p>
        </p:txBody>
      </p:sp>
      <p:sp>
        <p:nvSpPr>
          <p:cNvPr id="8" name="Text 5"/>
          <p:cNvSpPr/>
          <p:nvPr/>
        </p:nvSpPr>
        <p:spPr>
          <a:xfrm>
            <a:off x="1066443" y="5617122"/>
            <a:ext cx="3232857" cy="1405303"/>
          </a:xfrm>
          <a:prstGeom prst="rect">
            <a:avLst/>
          </a:prstGeom>
          <a:noFill/>
          <a:ln/>
        </p:spPr>
        <p:txBody>
          <a:bodyPr wrap="square" lIns="0" tIns="0" rIns="0" bIns="0" rtlCol="0" anchor="t"/>
          <a:lstStyle/>
          <a:p>
            <a:pPr marL="0" indent="0" algn="l">
              <a:lnSpc>
                <a:spcPts val="2550"/>
              </a:lnSpc>
              <a:buNone/>
            </a:pPr>
            <a:r>
              <a:rPr lang="en-US">
                <a:solidFill>
                  <a:srgbClr val="3B4E4E"/>
                </a:solidFill>
                <a:latin typeface="Overpass Light"/>
                <a:ea typeface="Overpass Light" pitchFamily="34" charset="-122"/>
                <a:cs typeface="Overpass Light" pitchFamily="34" charset="-120"/>
              </a:rPr>
              <a:t>The model consistently identifies </a:t>
            </a:r>
            <a:r>
              <a:rPr lang="en-US" b="1">
                <a:solidFill>
                  <a:srgbClr val="224435"/>
                </a:solidFill>
                <a:latin typeface="Overpass Light"/>
                <a:ea typeface="Overpass Light" pitchFamily="34" charset="-122"/>
                <a:cs typeface="Overpass Light" pitchFamily="34" charset="-120"/>
              </a:rPr>
              <a:t>depression</a:t>
            </a:r>
            <a:r>
              <a:rPr lang="en-US">
                <a:solidFill>
                  <a:srgbClr val="3B4E4E"/>
                </a:solidFill>
                <a:latin typeface="Overpass Light"/>
                <a:ea typeface="Overpass Light" pitchFamily="34" charset="-122"/>
                <a:cs typeface="Overpass Light" pitchFamily="34" charset="-120"/>
              </a:rPr>
              <a:t>, </a:t>
            </a:r>
            <a:r>
              <a:rPr lang="en-US" b="1">
                <a:solidFill>
                  <a:srgbClr val="224435"/>
                </a:solidFill>
                <a:latin typeface="Overpass Light"/>
                <a:ea typeface="Overpass Light" pitchFamily="34" charset="-122"/>
                <a:cs typeface="Overpass Light" pitchFamily="34" charset="-120"/>
              </a:rPr>
              <a:t>depressed</a:t>
            </a:r>
            <a:r>
              <a:rPr lang="en-US">
                <a:solidFill>
                  <a:srgbClr val="3B4E4E"/>
                </a:solidFill>
                <a:latin typeface="Overpass Light"/>
                <a:ea typeface="Overpass Light" pitchFamily="34" charset="-122"/>
                <a:cs typeface="Overpass Light" pitchFamily="34" charset="-120"/>
              </a:rPr>
              <a:t>, </a:t>
            </a:r>
            <a:r>
              <a:rPr lang="en-US" b="1">
                <a:solidFill>
                  <a:srgbClr val="224435"/>
                </a:solidFill>
                <a:latin typeface="Overpass Light"/>
                <a:ea typeface="Overpass Light" pitchFamily="34" charset="-122"/>
                <a:cs typeface="Overpass Light" pitchFamily="34" charset="-120"/>
              </a:rPr>
              <a:t>anxiety</a:t>
            </a:r>
            <a:r>
              <a:rPr lang="en-US">
                <a:solidFill>
                  <a:srgbClr val="3B4E4E"/>
                </a:solidFill>
                <a:latin typeface="Overpass Light"/>
                <a:ea typeface="Overpass Light" pitchFamily="34" charset="-122"/>
                <a:cs typeface="Overpass Light" pitchFamily="34" charset="-120"/>
              </a:rPr>
              <a:t>, </a:t>
            </a:r>
            <a:r>
              <a:rPr lang="en-US" b="1">
                <a:solidFill>
                  <a:srgbClr val="224435"/>
                </a:solidFill>
                <a:latin typeface="Overpass Light"/>
                <a:ea typeface="Overpass Light" pitchFamily="34" charset="-122"/>
                <a:cs typeface="Overpass Light" pitchFamily="34" charset="-120"/>
              </a:rPr>
              <a:t>mental</a:t>
            </a:r>
            <a:r>
              <a:rPr lang="en-US">
                <a:solidFill>
                  <a:srgbClr val="3B4E4E"/>
                </a:solidFill>
                <a:latin typeface="Overpass Light"/>
                <a:ea typeface="Overpass Light" pitchFamily="34" charset="-122"/>
                <a:cs typeface="Overpass Light" pitchFamily="34" charset="-120"/>
              </a:rPr>
              <a:t>, and </a:t>
            </a:r>
            <a:r>
              <a:rPr lang="en-US" b="1">
                <a:solidFill>
                  <a:srgbClr val="224435"/>
                </a:solidFill>
                <a:latin typeface="Overpass Light"/>
                <a:ea typeface="Overpass Light" pitchFamily="34" charset="-122"/>
                <a:cs typeface="Overpass Light" pitchFamily="34" charset="-120"/>
              </a:rPr>
              <a:t>life</a:t>
            </a:r>
            <a:r>
              <a:rPr lang="en-US">
                <a:solidFill>
                  <a:srgbClr val="3B4E4E"/>
                </a:solidFill>
                <a:latin typeface="Overpass Light"/>
                <a:ea typeface="Overpass Light" pitchFamily="34" charset="-122"/>
                <a:cs typeface="Overpass Light" pitchFamily="34" charset="-120"/>
              </a:rPr>
              <a:t> as powerful indicators of specific conditions.</a:t>
            </a:r>
            <a:endParaRPr lang="en-US">
              <a:latin typeface="Overpass Light"/>
            </a:endParaRPr>
          </a:p>
        </p:txBody>
      </p:sp>
      <p:sp>
        <p:nvSpPr>
          <p:cNvPr id="9" name="Shape 6"/>
          <p:cNvSpPr/>
          <p:nvPr/>
        </p:nvSpPr>
        <p:spPr>
          <a:xfrm>
            <a:off x="4688104" y="4503484"/>
            <a:ext cx="3662107" cy="2753732"/>
          </a:xfrm>
          <a:prstGeom prst="roundRect">
            <a:avLst>
              <a:gd name="adj" fmla="val 3391"/>
            </a:avLst>
          </a:prstGeom>
          <a:solidFill>
            <a:srgbClr val="FFFDE6"/>
          </a:solidFill>
          <a:ln w="22860">
            <a:solidFill>
              <a:srgbClr val="C3D4CC"/>
            </a:solidFill>
            <a:prstDash val="solid"/>
          </a:ln>
        </p:spPr>
      </p:sp>
      <p:sp>
        <p:nvSpPr>
          <p:cNvPr id="10" name="Shape 7"/>
          <p:cNvSpPr/>
          <p:nvPr/>
        </p:nvSpPr>
        <p:spPr>
          <a:xfrm>
            <a:off x="4674037" y="4728567"/>
            <a:ext cx="45720" cy="2528649"/>
          </a:xfrm>
          <a:prstGeom prst="roundRect">
            <a:avLst>
              <a:gd name="adj" fmla="val 187535"/>
            </a:avLst>
          </a:prstGeom>
          <a:solidFill>
            <a:srgbClr val="224435"/>
          </a:solidFill>
          <a:ln/>
        </p:spPr>
      </p:sp>
      <p:sp>
        <p:nvSpPr>
          <p:cNvPr id="11" name="Text 8"/>
          <p:cNvSpPr/>
          <p:nvPr/>
        </p:nvSpPr>
        <p:spPr>
          <a:xfrm>
            <a:off x="4946690" y="4730417"/>
            <a:ext cx="3135868" cy="318849"/>
          </a:xfrm>
          <a:prstGeom prst="rect">
            <a:avLst/>
          </a:prstGeom>
          <a:noFill/>
          <a:ln/>
        </p:spPr>
        <p:txBody>
          <a:bodyPr wrap="none" lIns="0" tIns="0" rIns="0" bIns="0" rtlCol="0" anchor="t"/>
          <a:lstStyle/>
          <a:p>
            <a:pPr marL="0" indent="0" algn="l">
              <a:lnSpc>
                <a:spcPts val="2500"/>
              </a:lnSpc>
              <a:buNone/>
            </a:pPr>
            <a:r>
              <a:rPr lang="en-US" sz="2000" b="1">
                <a:solidFill>
                  <a:srgbClr val="3B4E4E"/>
                </a:solidFill>
                <a:latin typeface="Syne Bold" pitchFamily="34" charset="0"/>
                <a:ea typeface="Syne Bold" pitchFamily="34" charset="-122"/>
                <a:cs typeface="Syne Bold" pitchFamily="34" charset="-120"/>
              </a:rPr>
              <a:t>Decision Tree Patterns</a:t>
            </a:r>
            <a:endParaRPr lang="en-US" sz="2000"/>
          </a:p>
        </p:txBody>
      </p:sp>
      <p:sp>
        <p:nvSpPr>
          <p:cNvPr id="12" name="Text 9"/>
          <p:cNvSpPr/>
          <p:nvPr/>
        </p:nvSpPr>
        <p:spPr>
          <a:xfrm>
            <a:off x="4932622" y="5213866"/>
            <a:ext cx="3429804" cy="1816418"/>
          </a:xfrm>
          <a:prstGeom prst="rect">
            <a:avLst/>
          </a:prstGeom>
          <a:noFill/>
          <a:ln/>
        </p:spPr>
        <p:txBody>
          <a:bodyPr wrap="square" lIns="0" tIns="0" rIns="0" bIns="0" rtlCol="0" anchor="t"/>
          <a:lstStyle/>
          <a:p>
            <a:pPr marL="0" indent="0" algn="l">
              <a:lnSpc>
                <a:spcPts val="2550"/>
              </a:lnSpc>
              <a:buNone/>
            </a:pPr>
            <a:r>
              <a:rPr lang="en-US">
                <a:solidFill>
                  <a:srgbClr val="3B4E4E"/>
                </a:solidFill>
                <a:latin typeface="Overpass Light"/>
                <a:ea typeface="Overpass Light" pitchFamily="34" charset="-122"/>
                <a:cs typeface="Overpass Light" pitchFamily="34" charset="-120"/>
              </a:rPr>
              <a:t>We observed discrete, rule-like splits around terms like </a:t>
            </a:r>
            <a:r>
              <a:rPr lang="en-US" b="1">
                <a:solidFill>
                  <a:srgbClr val="224435"/>
                </a:solidFill>
                <a:latin typeface="Overpass Light"/>
                <a:ea typeface="Overpass Light" pitchFamily="34" charset="-122"/>
                <a:cs typeface="Overpass Light" pitchFamily="34" charset="-120"/>
              </a:rPr>
              <a:t>panic</a:t>
            </a:r>
            <a:r>
              <a:rPr lang="en-US">
                <a:solidFill>
                  <a:srgbClr val="3B4E4E"/>
                </a:solidFill>
                <a:latin typeface="Overpass Light"/>
                <a:ea typeface="Overpass Light" pitchFamily="34" charset="-122"/>
                <a:cs typeface="Overpass Light" pitchFamily="34" charset="-120"/>
              </a:rPr>
              <a:t> and </a:t>
            </a:r>
            <a:r>
              <a:rPr lang="en-US" b="1">
                <a:solidFill>
                  <a:srgbClr val="224435"/>
                </a:solidFill>
                <a:latin typeface="Overpass Light"/>
                <a:ea typeface="Overpass Light" pitchFamily="34" charset="-122"/>
                <a:cs typeface="Overpass Light" pitchFamily="34" charset="-120"/>
              </a:rPr>
              <a:t>bipolar</a:t>
            </a:r>
            <a:r>
              <a:rPr lang="en-US">
                <a:solidFill>
                  <a:srgbClr val="3B4E4E"/>
                </a:solidFill>
                <a:latin typeface="Overpass Light"/>
                <a:ea typeface="Overpass Light" pitchFamily="34" charset="-122"/>
                <a:cs typeface="Overpass Light" pitchFamily="34" charset="-120"/>
              </a:rPr>
              <a:t>, creating clear diagnostic boundaries in the model's decision-making process.</a:t>
            </a:r>
            <a:endParaRPr lang="en-US">
              <a:latin typeface="Overpass Light"/>
              <a:ea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70232" y="609041"/>
            <a:ext cx="12714255" cy="671788"/>
          </a:xfrm>
          <a:prstGeom prst="rect">
            <a:avLst/>
          </a:prstGeom>
          <a:noFill/>
          <a:ln/>
        </p:spPr>
        <p:txBody>
          <a:bodyPr wrap="none" lIns="0" tIns="0" rIns="0" bIns="0" rtlCol="0" anchor="t"/>
          <a:lstStyle/>
          <a:p>
            <a:pPr marL="0" indent="0" algn="l">
              <a:lnSpc>
                <a:spcPts val="3600"/>
              </a:lnSpc>
              <a:buNone/>
            </a:pPr>
            <a:r>
              <a:rPr lang="en-US" sz="3200" b="1">
                <a:solidFill>
                  <a:srgbClr val="233939"/>
                </a:solidFill>
                <a:latin typeface="Syne Bold"/>
                <a:ea typeface="Syne Bold" pitchFamily="34" charset="-122"/>
                <a:cs typeface="Syne Bold" pitchFamily="34" charset="-120"/>
              </a:rPr>
              <a:t>LIME: Providing Local Explanations for Individual Assessments</a:t>
            </a:r>
            <a:endParaRPr lang="en-US" sz="3200">
              <a:latin typeface="Syne Bold"/>
              <a:ea typeface="Calibri"/>
              <a:cs typeface="Calibri"/>
            </a:endParaRPr>
          </a:p>
        </p:txBody>
      </p:sp>
      <p:grpSp>
        <p:nvGrpSpPr>
          <p:cNvPr id="14" name="Group 13">
            <a:extLst>
              <a:ext uri="{FF2B5EF4-FFF2-40B4-BE49-F238E27FC236}">
                <a16:creationId xmlns:a16="http://schemas.microsoft.com/office/drawing/2014/main" id="{E7529879-55B8-8EA8-687F-F7637D8F8F9E}"/>
              </a:ext>
            </a:extLst>
          </p:cNvPr>
          <p:cNvGrpSpPr/>
          <p:nvPr/>
        </p:nvGrpSpPr>
        <p:grpSpPr>
          <a:xfrm>
            <a:off x="470234" y="1620497"/>
            <a:ext cx="8005349" cy="3833684"/>
            <a:chOff x="793790" y="1636799"/>
            <a:chExt cx="7681793" cy="2824513"/>
          </a:xfrm>
        </p:grpSpPr>
        <p:sp>
          <p:nvSpPr>
            <p:cNvPr id="3" name="Text 1"/>
            <p:cNvSpPr/>
            <p:nvPr/>
          </p:nvSpPr>
          <p:spPr>
            <a:xfrm>
              <a:off x="793790" y="1636799"/>
              <a:ext cx="7681793" cy="668413"/>
            </a:xfrm>
            <a:prstGeom prst="rect">
              <a:avLst/>
            </a:prstGeom>
            <a:noFill/>
            <a:ln/>
          </p:spPr>
          <p:txBody>
            <a:bodyPr wrap="square" lIns="0" tIns="0" rIns="0" bIns="0" rtlCol="0" anchor="t"/>
            <a:lstStyle/>
            <a:p>
              <a:pPr marL="0" indent="0" algn="l">
                <a:lnSpc>
                  <a:spcPts val="1850"/>
                </a:lnSpc>
                <a:buNone/>
              </a:pPr>
              <a:r>
                <a:rPr lang="en-US" sz="1600">
                  <a:solidFill>
                    <a:srgbClr val="3B4E4E"/>
                  </a:solidFill>
                  <a:latin typeface="Overpass Light"/>
                  <a:ea typeface="Overpass Light" pitchFamily="34" charset="-122"/>
                  <a:cs typeface="Overpass Light" pitchFamily="34" charset="-120"/>
                </a:rPr>
                <a:t>While SHAP offers global insights across the entire dataset, LIME (Local Interpretable Model-agnostic Explanations) provides crucial </a:t>
              </a:r>
              <a:r>
                <a:rPr lang="en-US" sz="1600" b="1">
                  <a:solidFill>
                    <a:srgbClr val="224435"/>
                  </a:solidFill>
                  <a:latin typeface="Overpass Light"/>
                  <a:ea typeface="Overpass Light" pitchFamily="34" charset="-122"/>
                  <a:cs typeface="Overpass Light" pitchFamily="34" charset="-120"/>
                </a:rPr>
                <a:t>case-by-case transparency</a:t>
              </a:r>
              <a:r>
                <a:rPr lang="en-US" sz="1600">
                  <a:solidFill>
                    <a:srgbClr val="3B4E4E"/>
                  </a:solidFill>
                  <a:latin typeface="Overpass Light"/>
                  <a:ea typeface="Overpass Light" pitchFamily="34" charset="-122"/>
                  <a:cs typeface="Overpass Light" pitchFamily="34" charset="-120"/>
                </a:rPr>
                <a:t> that clinicians need for individual patient assessments.</a:t>
              </a:r>
              <a:endParaRPr lang="en-US" sz="1600">
                <a:latin typeface="Overpass Light"/>
              </a:endParaRPr>
            </a:p>
          </p:txBody>
        </p:sp>
        <p:sp>
          <p:nvSpPr>
            <p:cNvPr id="4" name="Text 2"/>
            <p:cNvSpPr/>
            <p:nvPr/>
          </p:nvSpPr>
          <p:spPr>
            <a:xfrm>
              <a:off x="793790" y="2286779"/>
              <a:ext cx="3103616" cy="323667"/>
            </a:xfrm>
            <a:prstGeom prst="rect">
              <a:avLst/>
            </a:prstGeom>
            <a:noFill/>
            <a:ln/>
          </p:spPr>
          <p:txBody>
            <a:bodyPr wrap="none" lIns="0" tIns="0" rIns="0" bIns="0" rtlCol="0" anchor="t"/>
            <a:lstStyle/>
            <a:p>
              <a:pPr marL="0" indent="0" algn="l">
                <a:lnSpc>
                  <a:spcPts val="1800"/>
                </a:lnSpc>
                <a:buNone/>
              </a:pPr>
              <a:r>
                <a:rPr lang="en-US" b="1">
                  <a:solidFill>
                    <a:srgbClr val="233939"/>
                  </a:solidFill>
                  <a:latin typeface="Syne Bold" pitchFamily="34" charset="0"/>
                  <a:ea typeface="Syne Bold" pitchFamily="34" charset="-122"/>
                  <a:cs typeface="Syne Bold" pitchFamily="34" charset="-120"/>
                </a:rPr>
                <a:t>How LIME Complements SHAP</a:t>
              </a:r>
              <a:endParaRPr lang="en-US"/>
            </a:p>
          </p:txBody>
        </p:sp>
        <p:sp>
          <p:nvSpPr>
            <p:cNvPr id="5" name="Text 3"/>
            <p:cNvSpPr/>
            <p:nvPr/>
          </p:nvSpPr>
          <p:spPr>
            <a:xfrm>
              <a:off x="793790" y="2674647"/>
              <a:ext cx="7681793" cy="432670"/>
            </a:xfrm>
            <a:prstGeom prst="rect">
              <a:avLst/>
            </a:prstGeom>
            <a:noFill/>
            <a:ln/>
          </p:spPr>
          <p:txBody>
            <a:bodyPr wrap="none" lIns="0" tIns="0" rIns="0" bIns="0" rtlCol="0" anchor="t"/>
            <a:lstStyle/>
            <a:p>
              <a:pPr marL="342900" indent="-342900" algn="l">
                <a:lnSpc>
                  <a:spcPts val="1850"/>
                </a:lnSpc>
                <a:buSzPct val="100000"/>
                <a:buChar char="•"/>
              </a:pPr>
              <a:r>
                <a:rPr lang="en-US" sz="1600">
                  <a:solidFill>
                    <a:srgbClr val="3B4E4E"/>
                  </a:solidFill>
                  <a:latin typeface="Overpass Light" pitchFamily="34" charset="0"/>
                  <a:ea typeface="Overpass Light" pitchFamily="34" charset="-122"/>
                  <a:cs typeface="Overpass Light" pitchFamily="34" charset="-120"/>
                </a:rPr>
                <a:t>Identifies </a:t>
              </a:r>
              <a:r>
                <a:rPr lang="en-US" sz="1600" i="1">
                  <a:solidFill>
                    <a:srgbClr val="3B4E4E"/>
                  </a:solidFill>
                  <a:latin typeface="Overpass Light" pitchFamily="34" charset="0"/>
                  <a:ea typeface="Overpass Light" pitchFamily="34" charset="-122"/>
                  <a:cs typeface="Overpass Light" pitchFamily="34" charset="-120"/>
                </a:rPr>
                <a:t>exactly which words</a:t>
              </a:r>
              <a:r>
                <a:rPr lang="en-US" sz="1600">
                  <a:solidFill>
                    <a:srgbClr val="3B4E4E"/>
                  </a:solidFill>
                  <a:latin typeface="Overpass Light" pitchFamily="34" charset="0"/>
                  <a:ea typeface="Overpass Light" pitchFamily="34" charset="-122"/>
                  <a:cs typeface="Overpass Light" pitchFamily="34" charset="-120"/>
                </a:rPr>
                <a:t> in a specific patient's text drove the diagnostic prediction</a:t>
              </a:r>
              <a:endParaRPr lang="en-US" sz="1600"/>
            </a:p>
          </p:txBody>
        </p:sp>
        <p:sp>
          <p:nvSpPr>
            <p:cNvPr id="6" name="Text 4"/>
            <p:cNvSpPr/>
            <p:nvPr/>
          </p:nvSpPr>
          <p:spPr>
            <a:xfrm>
              <a:off x="793790" y="3086601"/>
              <a:ext cx="7681793" cy="266838"/>
            </a:xfrm>
            <a:prstGeom prst="rect">
              <a:avLst/>
            </a:prstGeom>
            <a:noFill/>
            <a:ln/>
          </p:spPr>
          <p:txBody>
            <a:bodyPr wrap="none" lIns="0" tIns="0" rIns="0" bIns="0" rtlCol="0" anchor="t"/>
            <a:lstStyle/>
            <a:p>
              <a:pPr marL="342900" indent="-342900" algn="l">
                <a:lnSpc>
                  <a:spcPts val="1850"/>
                </a:lnSpc>
                <a:buSzPct val="100000"/>
                <a:buChar char="•"/>
              </a:pPr>
              <a:r>
                <a:rPr lang="en-US" sz="1600">
                  <a:solidFill>
                    <a:srgbClr val="3B4E4E"/>
                  </a:solidFill>
                  <a:latin typeface="Overpass Light" pitchFamily="34" charset="0"/>
                  <a:ea typeface="Overpass Light" pitchFamily="34" charset="-122"/>
                  <a:cs typeface="Overpass Light" pitchFamily="34" charset="-120"/>
                </a:rPr>
                <a:t>Creates approximations of complex models that are interpretable at the individual case level</a:t>
              </a:r>
              <a:endParaRPr lang="en-US" sz="1600"/>
            </a:p>
          </p:txBody>
        </p:sp>
        <p:sp>
          <p:nvSpPr>
            <p:cNvPr id="7" name="Text 5"/>
            <p:cNvSpPr/>
            <p:nvPr/>
          </p:nvSpPr>
          <p:spPr>
            <a:xfrm>
              <a:off x="793790" y="3477544"/>
              <a:ext cx="7681793" cy="235744"/>
            </a:xfrm>
            <a:prstGeom prst="rect">
              <a:avLst/>
            </a:prstGeom>
            <a:noFill/>
            <a:ln/>
          </p:spPr>
          <p:txBody>
            <a:bodyPr wrap="none" lIns="0" tIns="0" rIns="0" bIns="0" rtlCol="0" anchor="t"/>
            <a:lstStyle/>
            <a:p>
              <a:pPr marL="342900" indent="-342900" algn="l">
                <a:lnSpc>
                  <a:spcPts val="1850"/>
                </a:lnSpc>
                <a:buSzPct val="100000"/>
                <a:buChar char="•"/>
              </a:pPr>
              <a:r>
                <a:rPr lang="en-US" sz="1600">
                  <a:solidFill>
                    <a:srgbClr val="3B4E4E"/>
                  </a:solidFill>
                  <a:latin typeface="Overpass Light" pitchFamily="34" charset="0"/>
                  <a:ea typeface="Overpass Light" pitchFamily="34" charset="-122"/>
                  <a:cs typeface="Overpass Light" pitchFamily="34" charset="-120"/>
                </a:rPr>
                <a:t>Allows clinicians to validate whether the model's reasoning aligns with clinical expertise</a:t>
              </a:r>
              <a:endParaRPr lang="en-US" sz="1600"/>
            </a:p>
          </p:txBody>
        </p:sp>
        <p:sp>
          <p:nvSpPr>
            <p:cNvPr id="8" name="Shape 6"/>
            <p:cNvSpPr/>
            <p:nvPr/>
          </p:nvSpPr>
          <p:spPr>
            <a:xfrm>
              <a:off x="793790" y="3889506"/>
              <a:ext cx="7681793" cy="571806"/>
            </a:xfrm>
            <a:prstGeom prst="roundRect">
              <a:avLst>
                <a:gd name="adj" fmla="val 7184"/>
              </a:avLst>
            </a:prstGeom>
            <a:solidFill>
              <a:srgbClr val="B6D6FC"/>
            </a:solidFill>
            <a:ln/>
          </p:spPr>
        </p:sp>
        <p:pic>
          <p:nvPicPr>
            <p:cNvPr id="9" name="Image 0" descr="preencoded.png"/>
            <p:cNvPicPr>
              <a:picLocks noChangeAspect="1"/>
            </p:cNvPicPr>
            <p:nvPr/>
          </p:nvPicPr>
          <p:blipFill>
            <a:blip r:embed="rId3"/>
            <a:stretch>
              <a:fillRect/>
            </a:stretch>
          </p:blipFill>
          <p:spPr>
            <a:xfrm>
              <a:off x="941189" y="3941564"/>
              <a:ext cx="184190" cy="147399"/>
            </a:xfrm>
            <a:prstGeom prst="rect">
              <a:avLst/>
            </a:prstGeom>
          </p:spPr>
        </p:pic>
        <p:sp>
          <p:nvSpPr>
            <p:cNvPr id="10" name="Text 7"/>
            <p:cNvSpPr/>
            <p:nvPr/>
          </p:nvSpPr>
          <p:spPr>
            <a:xfrm>
              <a:off x="1272778" y="3918228"/>
              <a:ext cx="7055406" cy="471488"/>
            </a:xfrm>
            <a:prstGeom prst="rect">
              <a:avLst/>
            </a:prstGeom>
            <a:noFill/>
            <a:ln/>
          </p:spPr>
          <p:txBody>
            <a:bodyPr wrap="square" lIns="0" tIns="0" rIns="0" bIns="0" rtlCol="0" anchor="t"/>
            <a:lstStyle/>
            <a:p>
              <a:pPr marL="0" indent="0" algn="l">
                <a:lnSpc>
                  <a:spcPts val="1850"/>
                </a:lnSpc>
                <a:buNone/>
              </a:pPr>
              <a:r>
                <a:rPr lang="en-US" sz="1600">
                  <a:solidFill>
                    <a:srgbClr val="000000"/>
                  </a:solidFill>
                  <a:latin typeface="Overpass Light" pitchFamily="34" charset="0"/>
                  <a:ea typeface="Overpass Light" pitchFamily="34" charset="-122"/>
                  <a:cs typeface="Overpass Light" pitchFamily="34" charset="-120"/>
                </a:rPr>
                <a:t>The combination of SHAP (global patterns) and LIME (individual explanations) creates a balanced interpretability framework that builds essential trust in sensitive mental health applications.</a:t>
              </a:r>
              <a:endParaRPr lang="en-US" sz="1600"/>
            </a:p>
          </p:txBody>
        </p:sp>
      </p:grpSp>
      <p:pic>
        <p:nvPicPr>
          <p:cNvPr id="11" name="Image 1" descr="preencoded.png"/>
          <p:cNvPicPr>
            <a:picLocks noChangeAspect="1"/>
          </p:cNvPicPr>
          <p:nvPr/>
        </p:nvPicPr>
        <p:blipFill>
          <a:blip r:embed="rId4"/>
          <a:stretch>
            <a:fillRect/>
          </a:stretch>
        </p:blipFill>
        <p:spPr>
          <a:xfrm>
            <a:off x="8842772" y="1794391"/>
            <a:ext cx="5001339" cy="5001339"/>
          </a:xfrm>
          <a:prstGeom prst="rect">
            <a:avLst/>
          </a:prstGeom>
        </p:spPr>
      </p:pic>
      <p:sp>
        <p:nvSpPr>
          <p:cNvPr id="12" name="Text 8"/>
          <p:cNvSpPr/>
          <p:nvPr/>
        </p:nvSpPr>
        <p:spPr>
          <a:xfrm>
            <a:off x="8884975" y="7158532"/>
            <a:ext cx="4902866" cy="512270"/>
          </a:xfrm>
          <a:prstGeom prst="rect">
            <a:avLst/>
          </a:prstGeom>
          <a:noFill/>
          <a:ln/>
        </p:spPr>
        <p:txBody>
          <a:bodyPr wrap="none" lIns="0" tIns="0" rIns="0" bIns="0" rtlCol="0" anchor="t"/>
          <a:lstStyle/>
          <a:p>
            <a:pPr algn="ctr">
              <a:lnSpc>
                <a:spcPts val="1450"/>
              </a:lnSpc>
            </a:pPr>
            <a:r>
              <a:rPr lang="en-US" sz="1100">
                <a:solidFill>
                  <a:srgbClr val="3B4E4E"/>
                </a:solidFill>
                <a:latin typeface="Overpass Light"/>
                <a:ea typeface="Overpass Light" pitchFamily="34" charset="-122"/>
                <a:cs typeface="Overpass Light" pitchFamily="34" charset="-120"/>
              </a:rPr>
              <a:t>LIME highlights specific words that influenced the model's prediction for an </a:t>
            </a:r>
            <a:endParaRPr lang="en-US"/>
          </a:p>
          <a:p>
            <a:pPr marL="0" indent="0" algn="ctr">
              <a:lnSpc>
                <a:spcPts val="1450"/>
              </a:lnSpc>
              <a:buNone/>
            </a:pPr>
            <a:r>
              <a:rPr lang="en-US" sz="1100">
                <a:solidFill>
                  <a:srgbClr val="3B4E4E"/>
                </a:solidFill>
                <a:latin typeface="Overpass Light"/>
                <a:ea typeface="Overpass Light" pitchFamily="34" charset="-122"/>
                <a:cs typeface="Overpass Light" pitchFamily="34" charset="-120"/>
              </a:rPr>
              <a:t>individual case</a:t>
            </a:r>
            <a:endParaRPr lang="en-US"/>
          </a:p>
          <a:p>
            <a:pPr algn="ctr">
              <a:lnSpc>
                <a:spcPts val="1450"/>
              </a:lnSpc>
            </a:pPr>
            <a:endParaRPr lang="en-US" sz="1100">
              <a:solidFill>
                <a:srgbClr val="3B4E4E"/>
              </a:solidFill>
              <a:latin typeface="Overpass Light"/>
              <a:ea typeface="Calibri"/>
              <a:cs typeface="Calibri"/>
            </a:endParaRPr>
          </a:p>
        </p:txBody>
      </p:sp>
      <p:sp>
        <p:nvSpPr>
          <p:cNvPr id="13" name="Rectangle 12">
            <a:extLst>
              <a:ext uri="{FF2B5EF4-FFF2-40B4-BE49-F238E27FC236}">
                <a16:creationId xmlns:a16="http://schemas.microsoft.com/office/drawing/2014/main" id="{72C489A9-DBAF-EB6D-934C-76383D6411B5}"/>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592290"/>
            <a:ext cx="4380309" cy="496133"/>
          </a:xfrm>
          <a:prstGeom prst="rect">
            <a:avLst/>
          </a:prstGeom>
          <a:noFill/>
          <a:ln/>
        </p:spPr>
        <p:txBody>
          <a:bodyPr wrap="none" lIns="0" tIns="0" rIns="0" bIns="0" rtlCol="0" anchor="t"/>
          <a:lstStyle/>
          <a:p>
            <a:pPr marL="0" indent="0" algn="l">
              <a:lnSpc>
                <a:spcPts val="3900"/>
              </a:lnSpc>
              <a:buNone/>
            </a:pPr>
            <a:r>
              <a:rPr lang="en-US" sz="3100" b="1">
                <a:solidFill>
                  <a:srgbClr val="233939"/>
                </a:solidFill>
                <a:latin typeface="Syne Bold" pitchFamily="34" charset="0"/>
                <a:ea typeface="Syne Bold"/>
                <a:cs typeface="Syne Bold" pitchFamily="34" charset="-120"/>
              </a:rPr>
              <a:t>Model Performance</a:t>
            </a:r>
            <a:endParaRPr lang="en-US" sz="3100">
              <a:ea typeface="Syne Bold"/>
            </a:endParaRPr>
          </a:p>
        </p:txBody>
      </p:sp>
      <p:sp>
        <p:nvSpPr>
          <p:cNvPr id="3" name="Text 1"/>
          <p:cNvSpPr/>
          <p:nvPr/>
        </p:nvSpPr>
        <p:spPr>
          <a:xfrm>
            <a:off x="779722" y="1349694"/>
            <a:ext cx="13042821" cy="282213"/>
          </a:xfrm>
          <a:prstGeom prst="rect">
            <a:avLst/>
          </a:prstGeom>
          <a:noFill/>
          <a:ln/>
        </p:spPr>
        <p:txBody>
          <a:bodyPr wrap="none" lIns="0" tIns="0" rIns="0" bIns="0" rtlCol="0" anchor="t"/>
          <a:lstStyle/>
          <a:p>
            <a:pPr marL="0" indent="0">
              <a:lnSpc>
                <a:spcPts val="2000"/>
              </a:lnSpc>
              <a:buNone/>
            </a:pPr>
            <a:r>
              <a:rPr lang="en-US">
                <a:solidFill>
                  <a:srgbClr val="3B4E4E"/>
                </a:solidFill>
                <a:latin typeface="Overpass Light"/>
                <a:ea typeface="Overpass Light" pitchFamily="34" charset="-122"/>
                <a:cs typeface="Overpass Light" pitchFamily="34" charset="-120"/>
              </a:rPr>
              <a:t>The fine-tuned BERT model consistently outperformed classical models, demonstrating the power of contextual embeddings.</a:t>
            </a:r>
            <a:endParaRPr lang="en-US">
              <a:latin typeface="Overpass Light"/>
            </a:endParaRPr>
          </a:p>
        </p:txBody>
      </p:sp>
      <p:pic>
        <p:nvPicPr>
          <p:cNvPr id="4" name="Image 0" descr="preencoded.png"/>
          <p:cNvPicPr>
            <a:picLocks noChangeAspect="1"/>
          </p:cNvPicPr>
          <p:nvPr/>
        </p:nvPicPr>
        <p:blipFill>
          <a:blip r:embed="rId3"/>
          <a:stretch>
            <a:fillRect/>
          </a:stretch>
        </p:blipFill>
        <p:spPr>
          <a:xfrm>
            <a:off x="2116152" y="1796433"/>
            <a:ext cx="10396044" cy="4762904"/>
          </a:xfrm>
          <a:prstGeom prst="rect">
            <a:avLst/>
          </a:prstGeom>
        </p:spPr>
      </p:pic>
      <p:grpSp>
        <p:nvGrpSpPr>
          <p:cNvPr id="11" name="Group 10">
            <a:extLst>
              <a:ext uri="{FF2B5EF4-FFF2-40B4-BE49-F238E27FC236}">
                <a16:creationId xmlns:a16="http://schemas.microsoft.com/office/drawing/2014/main" id="{0F72D7E8-9251-37EB-4133-AC21A8B399CB}"/>
              </a:ext>
            </a:extLst>
          </p:cNvPr>
          <p:cNvGrpSpPr/>
          <p:nvPr/>
        </p:nvGrpSpPr>
        <p:grpSpPr>
          <a:xfrm>
            <a:off x="5569957" y="6798872"/>
            <a:ext cx="3470762" cy="188387"/>
            <a:chOff x="4260120" y="6772278"/>
            <a:chExt cx="3470762" cy="188387"/>
          </a:xfrm>
        </p:grpSpPr>
        <p:sp>
          <p:nvSpPr>
            <p:cNvPr id="5" name="Shape 2"/>
            <p:cNvSpPr/>
            <p:nvPr/>
          </p:nvSpPr>
          <p:spPr>
            <a:xfrm>
              <a:off x="4260120" y="6789429"/>
              <a:ext cx="158710" cy="158710"/>
            </a:xfrm>
            <a:prstGeom prst="roundRect">
              <a:avLst>
                <a:gd name="adj" fmla="val 11523"/>
              </a:avLst>
            </a:prstGeom>
            <a:solidFill>
              <a:srgbClr val="1A3328"/>
            </a:solidFill>
            <a:ln/>
          </p:spPr>
        </p:sp>
        <p:sp>
          <p:nvSpPr>
            <p:cNvPr id="6" name="Text 3"/>
            <p:cNvSpPr/>
            <p:nvPr/>
          </p:nvSpPr>
          <p:spPr>
            <a:xfrm>
              <a:off x="4592525" y="6814481"/>
              <a:ext cx="765197" cy="133777"/>
            </a:xfrm>
            <a:prstGeom prst="rect">
              <a:avLst/>
            </a:prstGeom>
            <a:noFill/>
            <a:ln/>
          </p:spPr>
          <p:txBody>
            <a:bodyPr wrap="none" lIns="0" tIns="0" rIns="0" bIns="0" rtlCol="0" anchor="t"/>
            <a:lstStyle/>
            <a:p>
              <a:pPr marL="0" indent="0" algn="l">
                <a:lnSpc>
                  <a:spcPts val="1250"/>
                </a:lnSpc>
                <a:buNone/>
              </a:pPr>
              <a:r>
                <a:rPr lang="en-US" sz="1250">
                  <a:solidFill>
                    <a:srgbClr val="3B4E4E"/>
                  </a:solidFill>
                  <a:latin typeface="Overpass Light" pitchFamily="34" charset="0"/>
                  <a:ea typeface="Overpass Light" pitchFamily="34" charset="-122"/>
                  <a:cs typeface="Overpass Light" pitchFamily="34" charset="-120"/>
                </a:rPr>
                <a:t>Accuracy</a:t>
              </a:r>
              <a:endParaRPr lang="en-US" sz="1250"/>
            </a:p>
          </p:txBody>
        </p:sp>
        <p:sp>
          <p:nvSpPr>
            <p:cNvPr id="7" name="Shape 4"/>
            <p:cNvSpPr/>
            <p:nvPr/>
          </p:nvSpPr>
          <p:spPr>
            <a:xfrm>
              <a:off x="5860850" y="6789429"/>
              <a:ext cx="133658" cy="171236"/>
            </a:xfrm>
            <a:prstGeom prst="roundRect">
              <a:avLst>
                <a:gd name="adj" fmla="val 11523"/>
              </a:avLst>
            </a:prstGeom>
            <a:solidFill>
              <a:srgbClr val="356952"/>
            </a:solidFill>
            <a:ln/>
          </p:spPr>
        </p:sp>
        <p:sp>
          <p:nvSpPr>
            <p:cNvPr id="8" name="Text 5"/>
            <p:cNvSpPr/>
            <p:nvPr/>
          </p:nvSpPr>
          <p:spPr>
            <a:xfrm>
              <a:off x="6437030" y="6772278"/>
              <a:ext cx="1293852" cy="158829"/>
            </a:xfrm>
            <a:prstGeom prst="rect">
              <a:avLst/>
            </a:prstGeom>
            <a:noFill/>
            <a:ln/>
          </p:spPr>
          <p:txBody>
            <a:bodyPr wrap="none" lIns="0" tIns="0" rIns="0" bIns="0" rtlCol="0" anchor="t"/>
            <a:lstStyle/>
            <a:p>
              <a:pPr marL="0" indent="0" algn="l">
                <a:lnSpc>
                  <a:spcPts val="1250"/>
                </a:lnSpc>
                <a:buNone/>
              </a:pPr>
              <a:r>
                <a:rPr lang="en-US" sz="1250">
                  <a:solidFill>
                    <a:srgbClr val="3B4E4E"/>
                  </a:solidFill>
                  <a:latin typeface="Overpass Light" pitchFamily="34" charset="0"/>
                  <a:ea typeface="Overpass Light" pitchFamily="34" charset="-122"/>
                  <a:cs typeface="Overpass Light" pitchFamily="34" charset="-120"/>
                </a:rPr>
                <a:t>Weighted F1-score</a:t>
              </a:r>
              <a:endParaRPr lang="en-US" sz="1250"/>
            </a:p>
          </p:txBody>
        </p:sp>
      </p:grpSp>
      <p:sp>
        <p:nvSpPr>
          <p:cNvPr id="9" name="Text 6"/>
          <p:cNvSpPr/>
          <p:nvPr/>
        </p:nvSpPr>
        <p:spPr>
          <a:xfrm>
            <a:off x="793790" y="7256502"/>
            <a:ext cx="13042821" cy="254079"/>
          </a:xfrm>
          <a:prstGeom prst="rect">
            <a:avLst/>
          </a:prstGeom>
          <a:noFill/>
          <a:ln/>
        </p:spPr>
        <p:txBody>
          <a:bodyPr wrap="none" lIns="0" tIns="0" rIns="0" bIns="0" rtlCol="0" anchor="t"/>
          <a:lstStyle/>
          <a:p>
            <a:pPr marL="0" indent="0" algn="ctr">
              <a:lnSpc>
                <a:spcPts val="2000"/>
              </a:lnSpc>
              <a:buNone/>
            </a:pPr>
            <a:r>
              <a:rPr lang="en-US" b="1">
                <a:solidFill>
                  <a:srgbClr val="3B4E4E"/>
                </a:solidFill>
                <a:latin typeface="Overpass Light"/>
                <a:ea typeface="Overpass Light" pitchFamily="34" charset="-122"/>
                <a:cs typeface="Overpass Light" pitchFamily="34" charset="-120"/>
              </a:rPr>
              <a:t>BERT achieved the best performance, but all models struggled with the umbrella 'mental-health' category due to semantic overlap.</a:t>
            </a:r>
            <a:endParaRPr lang="en-US" b="1">
              <a:latin typeface="Overpass Light"/>
            </a:endParaRPr>
          </a:p>
        </p:txBody>
      </p:sp>
      <p:sp>
        <p:nvSpPr>
          <p:cNvPr id="10" name="Rectangle 9">
            <a:extLst>
              <a:ext uri="{FF2B5EF4-FFF2-40B4-BE49-F238E27FC236}">
                <a16:creationId xmlns:a16="http://schemas.microsoft.com/office/drawing/2014/main" id="{307581F9-D85B-493A-2DB1-B87F713E1E95}"/>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grpSp>
        <p:nvGrpSpPr>
          <p:cNvPr id="11" name="Group 10">
            <a:extLst>
              <a:ext uri="{FF2B5EF4-FFF2-40B4-BE49-F238E27FC236}">
                <a16:creationId xmlns:a16="http://schemas.microsoft.com/office/drawing/2014/main" id="{F490E112-031E-9394-E747-846DFC98AEC0}"/>
              </a:ext>
            </a:extLst>
          </p:cNvPr>
          <p:cNvGrpSpPr/>
          <p:nvPr/>
        </p:nvGrpSpPr>
        <p:grpSpPr>
          <a:xfrm>
            <a:off x="456166" y="454700"/>
            <a:ext cx="8400482" cy="7193589"/>
            <a:chOff x="793790" y="454700"/>
            <a:chExt cx="8048790" cy="6807397"/>
          </a:xfrm>
        </p:grpSpPr>
        <p:sp>
          <p:nvSpPr>
            <p:cNvPr id="3" name="Text 0"/>
            <p:cNvSpPr/>
            <p:nvPr/>
          </p:nvSpPr>
          <p:spPr>
            <a:xfrm>
              <a:off x="793790" y="454700"/>
              <a:ext cx="6791206" cy="673418"/>
            </a:xfrm>
            <a:prstGeom prst="rect">
              <a:avLst/>
            </a:prstGeom>
            <a:noFill/>
            <a:ln/>
          </p:spPr>
          <p:txBody>
            <a:bodyPr wrap="none" lIns="0" tIns="0" rIns="0" bIns="0" rtlCol="0" anchor="t"/>
            <a:lstStyle/>
            <a:p>
              <a:pPr marL="0" indent="0" algn="l">
                <a:lnSpc>
                  <a:spcPts val="5300"/>
                </a:lnSpc>
                <a:buNone/>
              </a:pPr>
              <a:r>
                <a:rPr lang="en-US" sz="4200" b="1">
                  <a:solidFill>
                    <a:srgbClr val="233939"/>
                  </a:solidFill>
                  <a:latin typeface="Syne Bold" pitchFamily="34" charset="0"/>
                  <a:ea typeface="Syne Bold" pitchFamily="34" charset="-122"/>
                  <a:cs typeface="Syne Bold" pitchFamily="34" charset="-120"/>
                </a:rPr>
                <a:t>BERT: State-of-the-Art</a:t>
              </a:r>
              <a:endParaRPr lang="en-US" sz="4200"/>
            </a:p>
          </p:txBody>
        </p:sp>
        <p:sp>
          <p:nvSpPr>
            <p:cNvPr id="4" name="Text 1"/>
            <p:cNvSpPr/>
            <p:nvPr/>
          </p:nvSpPr>
          <p:spPr>
            <a:xfrm>
              <a:off x="793790" y="1423118"/>
              <a:ext cx="8048790" cy="1076618"/>
            </a:xfrm>
            <a:prstGeom prst="rect">
              <a:avLst/>
            </a:prstGeom>
            <a:noFill/>
            <a:ln/>
          </p:spPr>
          <p:txBody>
            <a:bodyPr wrap="square" lIns="0" tIns="0" rIns="0" bIns="0" rtlCol="0" anchor="t"/>
            <a:lstStyle/>
            <a:p>
              <a:pPr marL="0" indent="0" algn="l">
                <a:lnSpc>
                  <a:spcPts val="2700"/>
                </a:lnSpc>
                <a:buNone/>
              </a:pPr>
              <a:r>
                <a:rPr lang="en-US">
                  <a:solidFill>
                    <a:srgbClr val="3B4E4E"/>
                  </a:solidFill>
                  <a:latin typeface="Overpass Light"/>
                  <a:ea typeface="Overpass Light" pitchFamily="34" charset="-122"/>
                  <a:cs typeface="Overpass Light" pitchFamily="34" charset="-120"/>
                </a:rPr>
                <a:t>The fine-tuned BERT model significantly outperforms all classical models in accuracy and F1 score, demonstrating its strength in capturing subtle linguistic patterns and providing clinically meaningful explanations.</a:t>
              </a:r>
              <a:endParaRPr lang="en-US">
                <a:latin typeface="Overpass Light"/>
              </a:endParaRPr>
            </a:p>
          </p:txBody>
        </p:sp>
        <p:sp>
          <p:nvSpPr>
            <p:cNvPr id="5" name="Text 2"/>
            <p:cNvSpPr/>
            <p:nvPr/>
          </p:nvSpPr>
          <p:spPr>
            <a:xfrm>
              <a:off x="793790" y="2657741"/>
              <a:ext cx="7556421" cy="344805"/>
            </a:xfrm>
            <a:prstGeom prst="rect">
              <a:avLst/>
            </a:prstGeom>
            <a:noFill/>
            <a:ln/>
          </p:spPr>
          <p:txBody>
            <a:bodyPr wrap="none" lIns="0" tIns="0" rIns="0" bIns="0" rtlCol="0" anchor="t"/>
            <a:lstStyle/>
            <a:p>
              <a:pPr marL="0" indent="0" algn="l">
                <a:lnSpc>
                  <a:spcPts val="2700"/>
                </a:lnSpc>
                <a:buNone/>
              </a:pPr>
              <a:r>
                <a:rPr lang="en-US" sz="2000" b="1">
                  <a:solidFill>
                    <a:srgbClr val="3B4E4E"/>
                  </a:solidFill>
                  <a:latin typeface="Overpass Bold"/>
                  <a:ea typeface="Overpass Light" pitchFamily="34" charset="-122"/>
                  <a:cs typeface="Overpass Light" pitchFamily="34" charset="-120"/>
                </a:rPr>
                <a:t>1. Superior Accuracy</a:t>
              </a:r>
              <a:endParaRPr lang="en-US" sz="2000">
                <a:latin typeface="Overpass Bold"/>
              </a:endParaRPr>
            </a:p>
          </p:txBody>
        </p:sp>
        <p:sp>
          <p:nvSpPr>
            <p:cNvPr id="6" name="Text 3"/>
            <p:cNvSpPr/>
            <p:nvPr/>
          </p:nvSpPr>
          <p:spPr>
            <a:xfrm>
              <a:off x="793790" y="3230889"/>
              <a:ext cx="8034722" cy="689610"/>
            </a:xfrm>
            <a:prstGeom prst="rect">
              <a:avLst/>
            </a:prstGeom>
            <a:noFill/>
            <a:ln/>
          </p:spPr>
          <p:txBody>
            <a:bodyPr wrap="square" lIns="0" tIns="0" rIns="0" bIns="0" rtlCol="0" anchor="t"/>
            <a:lstStyle/>
            <a:p>
              <a:pPr marL="0" indent="0" algn="l">
                <a:lnSpc>
                  <a:spcPts val="2700"/>
                </a:lnSpc>
                <a:buNone/>
              </a:pPr>
              <a:r>
                <a:rPr lang="en-US">
                  <a:solidFill>
                    <a:srgbClr val="3B4E4E"/>
                  </a:solidFill>
                  <a:latin typeface="Overpass Light"/>
                  <a:ea typeface="Overpass Light" pitchFamily="34" charset="-122"/>
                  <a:cs typeface="Overpass Light" pitchFamily="34" charset="-120"/>
                </a:rPr>
                <a:t>Achieved </a:t>
              </a:r>
              <a:r>
                <a:rPr lang="en-US" b="1">
                  <a:solidFill>
                    <a:srgbClr val="3B4E4E"/>
                  </a:solidFill>
                  <a:latin typeface="Overpass Light"/>
                  <a:ea typeface="Overpass Light" pitchFamily="34" charset="-122"/>
                  <a:cs typeface="Overpass Light" pitchFamily="34" charset="-120"/>
                </a:rPr>
                <a:t>80.64%</a:t>
              </a:r>
              <a:r>
                <a:rPr lang="en-US">
                  <a:solidFill>
                    <a:srgbClr val="3B4E4E"/>
                  </a:solidFill>
                  <a:latin typeface="Overpass Light"/>
                  <a:ea typeface="Overpass Light" pitchFamily="34" charset="-122"/>
                  <a:cs typeface="Overpass Light" pitchFamily="34" charset="-120"/>
                </a:rPr>
                <a:t> accuracy and </a:t>
              </a:r>
              <a:r>
                <a:rPr lang="en-US" b="1">
                  <a:solidFill>
                    <a:srgbClr val="3B4E4E"/>
                  </a:solidFill>
                  <a:latin typeface="Overpass Light"/>
                  <a:ea typeface="Overpass Light" pitchFamily="34" charset="-122"/>
                  <a:cs typeface="Overpass Light" pitchFamily="34" charset="-120"/>
                </a:rPr>
                <a:t>0.797</a:t>
              </a:r>
              <a:r>
                <a:rPr lang="en-US">
                  <a:solidFill>
                    <a:srgbClr val="3B4E4E"/>
                  </a:solidFill>
                  <a:latin typeface="Overpass Light"/>
                  <a:ea typeface="Overpass Light" pitchFamily="34" charset="-122"/>
                  <a:cs typeface="Overpass Light" pitchFamily="34" charset="-120"/>
                </a:rPr>
                <a:t> weighted F1-score, a significant improvement over Logistic Regression (69-70%) and Decision Trees (66-70%).</a:t>
              </a:r>
              <a:endParaRPr lang="en-US">
                <a:latin typeface="Overpass Light"/>
                <a:ea typeface="Calibri"/>
                <a:cs typeface="Calibri"/>
              </a:endParaRPr>
            </a:p>
          </p:txBody>
        </p:sp>
        <p:sp>
          <p:nvSpPr>
            <p:cNvPr id="7" name="Text 4"/>
            <p:cNvSpPr/>
            <p:nvPr/>
          </p:nvSpPr>
          <p:spPr>
            <a:xfrm>
              <a:off x="793790" y="4120708"/>
              <a:ext cx="7556421" cy="344805"/>
            </a:xfrm>
            <a:prstGeom prst="rect">
              <a:avLst/>
            </a:prstGeom>
            <a:noFill/>
            <a:ln/>
          </p:spPr>
          <p:txBody>
            <a:bodyPr wrap="none" lIns="0" tIns="0" rIns="0" bIns="0" rtlCol="0" anchor="t"/>
            <a:lstStyle/>
            <a:p>
              <a:pPr marL="0" indent="0" algn="l">
                <a:lnSpc>
                  <a:spcPts val="2700"/>
                </a:lnSpc>
                <a:buNone/>
              </a:pPr>
              <a:r>
                <a:rPr lang="en-US" sz="2000" b="1">
                  <a:solidFill>
                    <a:srgbClr val="3B4E4E"/>
                  </a:solidFill>
                  <a:latin typeface="Overpass Bold"/>
                  <a:ea typeface="Overpass Light" pitchFamily="34" charset="-122"/>
                  <a:cs typeface="Overpass Light" pitchFamily="34" charset="-120"/>
                </a:rPr>
                <a:t>2. Consistent Performance</a:t>
              </a:r>
              <a:endParaRPr lang="en-US" sz="2000" b="1">
                <a:latin typeface="Overpass Bold"/>
                <a:ea typeface="Calibri"/>
                <a:cs typeface="Calibri"/>
              </a:endParaRPr>
            </a:p>
          </p:txBody>
        </p:sp>
        <p:sp>
          <p:nvSpPr>
            <p:cNvPr id="8" name="Text 5"/>
            <p:cNvSpPr/>
            <p:nvPr/>
          </p:nvSpPr>
          <p:spPr>
            <a:xfrm>
              <a:off x="793790" y="4764195"/>
              <a:ext cx="8034722" cy="689610"/>
            </a:xfrm>
            <a:prstGeom prst="rect">
              <a:avLst/>
            </a:prstGeom>
            <a:noFill/>
            <a:ln/>
          </p:spPr>
          <p:txBody>
            <a:bodyPr wrap="square" lIns="0" tIns="0" rIns="0" bIns="0" rtlCol="0" anchor="t"/>
            <a:lstStyle/>
            <a:p>
              <a:pPr marL="0" indent="0" algn="l">
                <a:lnSpc>
                  <a:spcPts val="2700"/>
                </a:lnSpc>
                <a:buNone/>
              </a:pPr>
              <a:r>
                <a:rPr lang="en-US">
                  <a:solidFill>
                    <a:srgbClr val="3B4E4E"/>
                  </a:solidFill>
                  <a:latin typeface="Overpass Light"/>
                  <a:ea typeface="Overpass Light" pitchFamily="34" charset="-122"/>
                  <a:cs typeface="Overpass Light" pitchFamily="34" charset="-120"/>
                </a:rPr>
                <a:t>High recall for Depression </a:t>
              </a:r>
              <a:r>
                <a:rPr lang="en-US" b="1">
                  <a:solidFill>
                    <a:srgbClr val="3B4E4E"/>
                  </a:solidFill>
                  <a:latin typeface="Overpass Light"/>
                  <a:ea typeface="Overpass Light" pitchFamily="34" charset="-122"/>
                  <a:cs typeface="Overpass Light" pitchFamily="34" charset="-120"/>
                </a:rPr>
                <a:t>(0.9296)</a:t>
              </a:r>
              <a:r>
                <a:rPr lang="en-US">
                  <a:solidFill>
                    <a:srgbClr val="3B4E4E"/>
                  </a:solidFill>
                  <a:latin typeface="Overpass Light"/>
                  <a:ea typeface="Overpass Light" pitchFamily="34" charset="-122"/>
                  <a:cs typeface="Overpass Light" pitchFamily="34" charset="-120"/>
                </a:rPr>
                <a:t> and balanced performance for Anxiety </a:t>
              </a:r>
              <a:r>
                <a:rPr lang="en-US" b="1">
                  <a:solidFill>
                    <a:srgbClr val="3B4E4E"/>
                  </a:solidFill>
                  <a:latin typeface="Overpass Light"/>
                  <a:ea typeface="Overpass Light" pitchFamily="34" charset="-122"/>
                  <a:cs typeface="Overpass Light" pitchFamily="34" charset="-120"/>
                </a:rPr>
                <a:t>(F1=0.8088)</a:t>
              </a:r>
              <a:r>
                <a:rPr lang="en-US">
                  <a:solidFill>
                    <a:srgbClr val="3B4E4E"/>
                  </a:solidFill>
                  <a:latin typeface="Overpass Light"/>
                  <a:ea typeface="Overpass Light" pitchFamily="34" charset="-122"/>
                  <a:cs typeface="Overpass Light" pitchFamily="34" charset="-120"/>
                </a:rPr>
                <a:t>, effectively capturing indirect expressions.</a:t>
              </a:r>
              <a:endParaRPr lang="en-US">
                <a:latin typeface="Overpass Light"/>
                <a:ea typeface="Calibri"/>
                <a:cs typeface="Calibri"/>
              </a:endParaRPr>
            </a:p>
          </p:txBody>
        </p:sp>
        <p:sp>
          <p:nvSpPr>
            <p:cNvPr id="9" name="Text 6"/>
            <p:cNvSpPr/>
            <p:nvPr/>
          </p:nvSpPr>
          <p:spPr>
            <a:xfrm>
              <a:off x="793790" y="5766554"/>
              <a:ext cx="7556421" cy="344805"/>
            </a:xfrm>
            <a:prstGeom prst="rect">
              <a:avLst/>
            </a:prstGeom>
            <a:noFill/>
            <a:ln/>
          </p:spPr>
          <p:txBody>
            <a:bodyPr wrap="none" lIns="0" tIns="0" rIns="0" bIns="0" rtlCol="0" anchor="t"/>
            <a:lstStyle/>
            <a:p>
              <a:pPr marL="0" indent="0" algn="l">
                <a:lnSpc>
                  <a:spcPts val="2700"/>
                </a:lnSpc>
                <a:buNone/>
              </a:pPr>
              <a:r>
                <a:rPr lang="en-US" sz="2000" b="1">
                  <a:solidFill>
                    <a:srgbClr val="3B4E4E"/>
                  </a:solidFill>
                  <a:latin typeface="Overpass Light"/>
                  <a:ea typeface="Overpass Light" pitchFamily="34" charset="-122"/>
                  <a:cs typeface="Overpass Light" pitchFamily="34" charset="-120"/>
                </a:rPr>
                <a:t>3. Explainability</a:t>
              </a:r>
              <a:endParaRPr lang="en-US" sz="2000">
                <a:latin typeface="Overpass Light"/>
                <a:ea typeface="Calibri"/>
                <a:cs typeface="Calibri"/>
              </a:endParaRPr>
            </a:p>
          </p:txBody>
        </p:sp>
        <p:sp>
          <p:nvSpPr>
            <p:cNvPr id="10" name="Text 7"/>
            <p:cNvSpPr/>
            <p:nvPr/>
          </p:nvSpPr>
          <p:spPr>
            <a:xfrm>
              <a:off x="793790" y="6395973"/>
              <a:ext cx="8048571" cy="866124"/>
            </a:xfrm>
            <a:prstGeom prst="rect">
              <a:avLst/>
            </a:prstGeom>
            <a:noFill/>
            <a:ln/>
          </p:spPr>
          <p:txBody>
            <a:bodyPr wrap="square" lIns="0" tIns="0" rIns="0" bIns="0" rtlCol="0" anchor="t"/>
            <a:lstStyle/>
            <a:p>
              <a:pPr marL="0" indent="0" algn="l">
                <a:lnSpc>
                  <a:spcPts val="2700"/>
                </a:lnSpc>
                <a:buNone/>
              </a:pPr>
              <a:r>
                <a:rPr lang="en-US" b="1">
                  <a:solidFill>
                    <a:srgbClr val="3B4E4E"/>
                  </a:solidFill>
                  <a:latin typeface="Overpass Light"/>
                  <a:ea typeface="Overpass Light" pitchFamily="34" charset="-122"/>
                  <a:cs typeface="Overpass Light" pitchFamily="34" charset="-120"/>
                </a:rPr>
                <a:t>LIME</a:t>
              </a:r>
              <a:r>
                <a:rPr lang="en-US">
                  <a:solidFill>
                    <a:srgbClr val="3B4E4E"/>
                  </a:solidFill>
                  <a:latin typeface="Overpass Light"/>
                  <a:ea typeface="Overpass Light" pitchFamily="34" charset="-122"/>
                  <a:cs typeface="Overpass Light" pitchFamily="34" charset="-120"/>
                </a:rPr>
                <a:t> and </a:t>
              </a:r>
              <a:r>
                <a:rPr lang="en-US" b="1">
                  <a:solidFill>
                    <a:srgbClr val="3B4E4E"/>
                  </a:solidFill>
                  <a:latin typeface="Overpass Light"/>
                  <a:ea typeface="Overpass Light" pitchFamily="34" charset="-122"/>
                  <a:cs typeface="Overpass Light" pitchFamily="34" charset="-120"/>
                </a:rPr>
                <a:t>SHAP</a:t>
              </a:r>
              <a:r>
                <a:rPr lang="en-US">
                  <a:solidFill>
                    <a:srgbClr val="3B4E4E"/>
                  </a:solidFill>
                  <a:latin typeface="Overpass Light"/>
                  <a:ea typeface="Overpass Light" pitchFamily="34" charset="-122"/>
                  <a:cs typeface="Overpass Light" pitchFamily="34" charset="-120"/>
                </a:rPr>
                <a:t> highlight disorder-specific tokens, providing clinically meaningful explanations crucial for trust in healthcare contexts.</a:t>
              </a:r>
              <a:endParaRPr lang="en-US">
                <a:latin typeface="Overpass Light"/>
                <a:ea typeface="Calibri"/>
                <a:cs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285DA-47D7-5B5A-968C-C07E716B7F1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90C7185-9122-CAA0-CAD9-07A15F02A4F6}"/>
              </a:ext>
            </a:extLst>
          </p:cNvPr>
          <p:cNvSpPr/>
          <p:nvPr/>
        </p:nvSpPr>
        <p:spPr>
          <a:xfrm>
            <a:off x="781264" y="592290"/>
            <a:ext cx="7975278" cy="596341"/>
          </a:xfrm>
          <a:prstGeom prst="rect">
            <a:avLst/>
          </a:prstGeom>
          <a:noFill/>
          <a:ln/>
        </p:spPr>
        <p:txBody>
          <a:bodyPr wrap="none" lIns="0" tIns="0" rIns="0" bIns="0" rtlCol="0" anchor="t"/>
          <a:lstStyle/>
          <a:p>
            <a:pPr>
              <a:lnSpc>
                <a:spcPts val="3900"/>
              </a:lnSpc>
            </a:pPr>
            <a:r>
              <a:rPr lang="en-US" sz="3100" b="1">
                <a:solidFill>
                  <a:srgbClr val="233939"/>
                </a:solidFill>
                <a:latin typeface="Syne Bold"/>
                <a:ea typeface="Syne Bold"/>
              </a:rPr>
              <a:t>BERT explained with SHAP</a:t>
            </a:r>
          </a:p>
          <a:p>
            <a:pPr>
              <a:lnSpc>
                <a:spcPts val="3900"/>
              </a:lnSpc>
            </a:pPr>
            <a:endParaRPr lang="en-US" sz="3100" b="1">
              <a:solidFill>
                <a:srgbClr val="233939"/>
              </a:solidFill>
              <a:latin typeface="Syne Bold"/>
              <a:ea typeface="Syne Bold"/>
            </a:endParaRPr>
          </a:p>
        </p:txBody>
      </p:sp>
      <p:sp>
        <p:nvSpPr>
          <p:cNvPr id="3" name="Text 1">
            <a:extLst>
              <a:ext uri="{FF2B5EF4-FFF2-40B4-BE49-F238E27FC236}">
                <a16:creationId xmlns:a16="http://schemas.microsoft.com/office/drawing/2014/main" id="{1052510E-8C5E-5BF0-8835-CC0F66B46294}"/>
              </a:ext>
            </a:extLst>
          </p:cNvPr>
          <p:cNvSpPr/>
          <p:nvPr/>
        </p:nvSpPr>
        <p:spPr>
          <a:xfrm>
            <a:off x="779722" y="1349694"/>
            <a:ext cx="13042821" cy="282213"/>
          </a:xfrm>
          <a:prstGeom prst="rect">
            <a:avLst/>
          </a:prstGeom>
          <a:noFill/>
          <a:ln/>
        </p:spPr>
        <p:txBody>
          <a:bodyPr wrap="none" lIns="0" tIns="0" rIns="0" bIns="0" rtlCol="0" anchor="t"/>
          <a:lstStyle/>
          <a:p>
            <a:pPr marL="0" indent="0">
              <a:lnSpc>
                <a:spcPts val="2000"/>
              </a:lnSpc>
              <a:buNone/>
            </a:pPr>
            <a:endParaRPr lang="en-US">
              <a:solidFill>
                <a:srgbClr val="3B4E4E"/>
              </a:solidFill>
              <a:latin typeface="Overpass Light"/>
            </a:endParaRPr>
          </a:p>
        </p:txBody>
      </p:sp>
      <p:sp>
        <p:nvSpPr>
          <p:cNvPr id="10" name="Rectangle 9">
            <a:extLst>
              <a:ext uri="{FF2B5EF4-FFF2-40B4-BE49-F238E27FC236}">
                <a16:creationId xmlns:a16="http://schemas.microsoft.com/office/drawing/2014/main" id="{55E0C05E-BD26-FBA8-2153-E567390B1B12}"/>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33A5D6B0-34F8-44C2-051E-726AC256B4D6}"/>
              </a:ext>
            </a:extLst>
          </p:cNvPr>
          <p:cNvPicPr>
            <a:picLocks noChangeAspect="1"/>
          </p:cNvPicPr>
          <p:nvPr/>
        </p:nvPicPr>
        <p:blipFill>
          <a:blip r:embed="rId3"/>
          <a:stretch>
            <a:fillRect/>
          </a:stretch>
        </p:blipFill>
        <p:spPr>
          <a:xfrm>
            <a:off x="789139" y="2056962"/>
            <a:ext cx="13052122" cy="2061409"/>
          </a:xfrm>
          <a:prstGeom prst="rect">
            <a:avLst/>
          </a:prstGeom>
        </p:spPr>
      </p:pic>
      <p:sp>
        <p:nvSpPr>
          <p:cNvPr id="13" name="TextBox 12">
            <a:extLst>
              <a:ext uri="{FF2B5EF4-FFF2-40B4-BE49-F238E27FC236}">
                <a16:creationId xmlns:a16="http://schemas.microsoft.com/office/drawing/2014/main" id="{F2716027-5CEA-C67C-0A9B-69AEAB03769F}"/>
              </a:ext>
            </a:extLst>
          </p:cNvPr>
          <p:cNvSpPr txBox="1"/>
          <p:nvPr/>
        </p:nvSpPr>
        <p:spPr>
          <a:xfrm>
            <a:off x="620039" y="136846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3B4E4E"/>
                </a:solidFill>
                <a:latin typeface="Overpass Bold"/>
              </a:rPr>
              <a:t>SHAP</a:t>
            </a:r>
            <a:endParaRPr lang="en-US" sz="2800"/>
          </a:p>
        </p:txBody>
      </p:sp>
      <p:sp>
        <p:nvSpPr>
          <p:cNvPr id="14" name="TextBox 13">
            <a:extLst>
              <a:ext uri="{FF2B5EF4-FFF2-40B4-BE49-F238E27FC236}">
                <a16:creationId xmlns:a16="http://schemas.microsoft.com/office/drawing/2014/main" id="{B05C0B9A-717E-303F-52FE-9C45AD793468}"/>
              </a:ext>
            </a:extLst>
          </p:cNvPr>
          <p:cNvSpPr txBox="1"/>
          <p:nvPr/>
        </p:nvSpPr>
        <p:spPr>
          <a:xfrm>
            <a:off x="785004" y="4869611"/>
            <a:ext cx="1306039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rgbClr val="3B4E4E"/>
                </a:solidFill>
                <a:latin typeface="Overpass Light"/>
              </a:rPr>
              <a:t>String influence of words:</a:t>
            </a:r>
            <a:r>
              <a:rPr lang="en-US" sz="2400" b="1">
                <a:solidFill>
                  <a:srgbClr val="3B4E4E"/>
                </a:solidFill>
                <a:latin typeface="Overpass Light"/>
              </a:rPr>
              <a:t> anxiety, safe, medication, extreme, benzo</a:t>
            </a:r>
            <a:endParaRPr lang="en-US" sz="2400">
              <a:ea typeface="Calibri"/>
              <a:cs typeface="Calibri"/>
            </a:endParaRPr>
          </a:p>
          <a:p>
            <a:endParaRPr lang="en-US" sz="2400">
              <a:solidFill>
                <a:srgbClr val="3B4E4E"/>
              </a:solidFill>
              <a:latin typeface="Overpass Light"/>
            </a:endParaRPr>
          </a:p>
          <a:p>
            <a:pPr marL="285750" indent="-285750">
              <a:buFont typeface="Arial"/>
              <a:buChar char="•"/>
            </a:pPr>
            <a:r>
              <a:rPr lang="en-US" sz="2400">
                <a:solidFill>
                  <a:srgbClr val="3B4E4E"/>
                </a:solidFill>
                <a:latin typeface="Overpass Light"/>
              </a:rPr>
              <a:t>Shows feature contributions shifting prediction from base value</a:t>
            </a:r>
          </a:p>
          <a:p>
            <a:endParaRPr lang="en-US" sz="2400">
              <a:solidFill>
                <a:srgbClr val="3B4E4E"/>
              </a:solidFill>
              <a:latin typeface="Overpass Light"/>
            </a:endParaRPr>
          </a:p>
          <a:p>
            <a:pPr marL="285750" indent="-285750">
              <a:buFont typeface="Arial"/>
              <a:buChar char="•"/>
            </a:pPr>
            <a:r>
              <a:rPr lang="en-US" sz="2400">
                <a:solidFill>
                  <a:srgbClr val="3B4E4E"/>
                </a:solidFill>
                <a:latin typeface="Overpass Light"/>
              </a:rPr>
              <a:t>Provides global consistency in explanations.</a:t>
            </a:r>
          </a:p>
        </p:txBody>
      </p:sp>
    </p:spTree>
    <p:extLst>
      <p:ext uri="{BB962C8B-B14F-4D97-AF65-F5344CB8AC3E}">
        <p14:creationId xmlns:p14="http://schemas.microsoft.com/office/powerpoint/2010/main" val="3310299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E29B8-1CB5-D12E-89E9-FC5A1ED64AA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BB1996D-8AAA-164E-D660-F0DF93632761}"/>
              </a:ext>
            </a:extLst>
          </p:cNvPr>
          <p:cNvSpPr/>
          <p:nvPr/>
        </p:nvSpPr>
        <p:spPr>
          <a:xfrm>
            <a:off x="781264" y="592290"/>
            <a:ext cx="7975278" cy="596341"/>
          </a:xfrm>
          <a:prstGeom prst="rect">
            <a:avLst/>
          </a:prstGeom>
          <a:noFill/>
          <a:ln/>
        </p:spPr>
        <p:txBody>
          <a:bodyPr wrap="none" lIns="0" tIns="0" rIns="0" bIns="0" rtlCol="0" anchor="t"/>
          <a:lstStyle/>
          <a:p>
            <a:pPr>
              <a:lnSpc>
                <a:spcPts val="3900"/>
              </a:lnSpc>
            </a:pPr>
            <a:r>
              <a:rPr lang="en-US" sz="3100" b="1">
                <a:solidFill>
                  <a:srgbClr val="233939"/>
                </a:solidFill>
                <a:latin typeface="Syne Bold"/>
                <a:ea typeface="Syne Bold"/>
              </a:rPr>
              <a:t>BERT explained with LIME</a:t>
            </a:r>
          </a:p>
          <a:p>
            <a:pPr>
              <a:lnSpc>
                <a:spcPts val="3900"/>
              </a:lnSpc>
            </a:pPr>
            <a:endParaRPr lang="en-US" sz="3100" b="1">
              <a:solidFill>
                <a:srgbClr val="233939"/>
              </a:solidFill>
              <a:latin typeface="Syne Bold"/>
              <a:ea typeface="Syne Bold"/>
            </a:endParaRPr>
          </a:p>
        </p:txBody>
      </p:sp>
      <p:sp>
        <p:nvSpPr>
          <p:cNvPr id="3" name="Text 1">
            <a:extLst>
              <a:ext uri="{FF2B5EF4-FFF2-40B4-BE49-F238E27FC236}">
                <a16:creationId xmlns:a16="http://schemas.microsoft.com/office/drawing/2014/main" id="{4C7BF957-2C62-B740-C4E9-FA4BFB2F880E}"/>
              </a:ext>
            </a:extLst>
          </p:cNvPr>
          <p:cNvSpPr/>
          <p:nvPr/>
        </p:nvSpPr>
        <p:spPr>
          <a:xfrm>
            <a:off x="779722" y="1349694"/>
            <a:ext cx="13042821" cy="282213"/>
          </a:xfrm>
          <a:prstGeom prst="rect">
            <a:avLst/>
          </a:prstGeom>
          <a:noFill/>
          <a:ln/>
        </p:spPr>
        <p:txBody>
          <a:bodyPr wrap="none" lIns="0" tIns="0" rIns="0" bIns="0" rtlCol="0" anchor="t"/>
          <a:lstStyle/>
          <a:p>
            <a:pPr marL="0" indent="0">
              <a:lnSpc>
                <a:spcPts val="2000"/>
              </a:lnSpc>
              <a:buNone/>
            </a:pPr>
            <a:endParaRPr lang="en-US">
              <a:solidFill>
                <a:srgbClr val="3B4E4E"/>
              </a:solidFill>
              <a:latin typeface="Overpass Light"/>
            </a:endParaRPr>
          </a:p>
        </p:txBody>
      </p:sp>
      <p:sp>
        <p:nvSpPr>
          <p:cNvPr id="10" name="Rectangle 9">
            <a:extLst>
              <a:ext uri="{FF2B5EF4-FFF2-40B4-BE49-F238E27FC236}">
                <a16:creationId xmlns:a16="http://schemas.microsoft.com/office/drawing/2014/main" id="{371D82EE-A1CF-DC96-8265-E1A0C2F71423}"/>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22F475E-1B0B-D16D-E3C5-2C8215A15276}"/>
              </a:ext>
            </a:extLst>
          </p:cNvPr>
          <p:cNvSpPr txBox="1"/>
          <p:nvPr/>
        </p:nvSpPr>
        <p:spPr>
          <a:xfrm>
            <a:off x="775314" y="136846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3B4E4E"/>
                </a:solidFill>
                <a:latin typeface="Overpass Bold"/>
              </a:rPr>
              <a:t>LIME</a:t>
            </a:r>
          </a:p>
        </p:txBody>
      </p:sp>
      <p:sp>
        <p:nvSpPr>
          <p:cNvPr id="14" name="TextBox 13">
            <a:extLst>
              <a:ext uri="{FF2B5EF4-FFF2-40B4-BE49-F238E27FC236}">
                <a16:creationId xmlns:a16="http://schemas.microsoft.com/office/drawing/2014/main" id="{A8F8FFE1-B81C-3E51-D9AF-A09DA6BF423D}"/>
              </a:ext>
            </a:extLst>
          </p:cNvPr>
          <p:cNvSpPr txBox="1"/>
          <p:nvPr/>
        </p:nvSpPr>
        <p:spPr>
          <a:xfrm>
            <a:off x="811898" y="5730223"/>
            <a:ext cx="1306039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rgbClr val="3B4E4E"/>
                </a:solidFill>
                <a:latin typeface="Overpass Light"/>
                <a:ea typeface="Calibri"/>
                <a:cs typeface="Calibri"/>
              </a:rPr>
              <a:t>Predicted class: </a:t>
            </a:r>
            <a:r>
              <a:rPr lang="en-US" sz="2400" b="1">
                <a:solidFill>
                  <a:srgbClr val="3B4E4E"/>
                </a:solidFill>
                <a:latin typeface="Overpass Light"/>
                <a:ea typeface="Calibri"/>
                <a:cs typeface="Calibri"/>
              </a:rPr>
              <a:t>BPD (62%)</a:t>
            </a:r>
          </a:p>
          <a:p>
            <a:endParaRPr lang="en-US" sz="2400">
              <a:solidFill>
                <a:srgbClr val="3B4E4E"/>
              </a:solidFill>
              <a:latin typeface="Overpass Light"/>
            </a:endParaRPr>
          </a:p>
          <a:p>
            <a:pPr marL="285750" indent="-285750">
              <a:buFont typeface="Arial"/>
              <a:buChar char="•"/>
            </a:pPr>
            <a:r>
              <a:rPr lang="en-US" sz="2400">
                <a:solidFill>
                  <a:srgbClr val="3B4E4E"/>
                </a:solidFill>
                <a:latin typeface="Overpass Light"/>
              </a:rPr>
              <a:t>Key contributing words: </a:t>
            </a:r>
            <a:r>
              <a:rPr lang="en-US" sz="2400" b="1">
                <a:solidFill>
                  <a:srgbClr val="3B4E4E"/>
                </a:solidFill>
                <a:latin typeface="Overpass Light"/>
              </a:rPr>
              <a:t>outbursts, rejection, relationship, emotional</a:t>
            </a:r>
          </a:p>
          <a:p>
            <a:endParaRPr lang="en-US" sz="2400">
              <a:solidFill>
                <a:srgbClr val="3B4E4E"/>
              </a:solidFill>
              <a:latin typeface="Overpass Light"/>
            </a:endParaRPr>
          </a:p>
          <a:p>
            <a:pPr marL="342900" indent="-342900">
              <a:buFont typeface="Arial"/>
              <a:buChar char="•"/>
            </a:pPr>
            <a:r>
              <a:rPr lang="en-US" sz="2400">
                <a:solidFill>
                  <a:srgbClr val="3B4E4E"/>
                </a:solidFill>
                <a:latin typeface="Overpass Light"/>
              </a:rPr>
              <a:t>Explains local word importance for the given text.</a:t>
            </a:r>
          </a:p>
        </p:txBody>
      </p:sp>
      <p:pic>
        <p:nvPicPr>
          <p:cNvPr id="4" name="Picture 3" descr="A graph with text and words&#10;&#10;AI-generated content may be incorrect.">
            <a:extLst>
              <a:ext uri="{FF2B5EF4-FFF2-40B4-BE49-F238E27FC236}">
                <a16:creationId xmlns:a16="http://schemas.microsoft.com/office/drawing/2014/main" id="{BE7F239D-20EF-D637-C40E-AFA589EB9E78}"/>
              </a:ext>
            </a:extLst>
          </p:cNvPr>
          <p:cNvPicPr>
            <a:picLocks noChangeAspect="1"/>
          </p:cNvPicPr>
          <p:nvPr/>
        </p:nvPicPr>
        <p:blipFill>
          <a:blip r:embed="rId3"/>
          <a:stretch>
            <a:fillRect/>
          </a:stretch>
        </p:blipFill>
        <p:spPr>
          <a:xfrm>
            <a:off x="1566023" y="1896596"/>
            <a:ext cx="11552143" cy="3333750"/>
          </a:xfrm>
          <a:prstGeom prst="rect">
            <a:avLst/>
          </a:prstGeom>
        </p:spPr>
      </p:pic>
    </p:spTree>
    <p:extLst>
      <p:ext uri="{BB962C8B-B14F-4D97-AF65-F5344CB8AC3E}">
        <p14:creationId xmlns:p14="http://schemas.microsoft.com/office/powerpoint/2010/main" val="2728765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5813" y="617458"/>
            <a:ext cx="7802166" cy="701635"/>
          </a:xfrm>
          <a:prstGeom prst="rect">
            <a:avLst/>
          </a:prstGeom>
          <a:noFill/>
          <a:ln/>
        </p:spPr>
        <p:txBody>
          <a:bodyPr wrap="none" lIns="0" tIns="0" rIns="0" bIns="0" rtlCol="0" anchor="t"/>
          <a:lstStyle/>
          <a:p>
            <a:pPr marL="0" indent="0" algn="l">
              <a:lnSpc>
                <a:spcPts val="5500"/>
              </a:lnSpc>
              <a:buNone/>
            </a:pPr>
            <a:r>
              <a:rPr lang="en-US" sz="4400" b="1">
                <a:solidFill>
                  <a:srgbClr val="233939"/>
                </a:solidFill>
                <a:latin typeface="Syne Bold" pitchFamily="34" charset="0"/>
                <a:ea typeface="Syne Bold" pitchFamily="34" charset="-122"/>
                <a:cs typeface="Syne Bold" pitchFamily="34" charset="-120"/>
              </a:rPr>
              <a:t>Background &amp; Motivation</a:t>
            </a:r>
            <a:endParaRPr lang="en-US" sz="4400"/>
          </a:p>
        </p:txBody>
      </p:sp>
      <p:sp>
        <p:nvSpPr>
          <p:cNvPr id="7" name="Rectangle 6">
            <a:extLst>
              <a:ext uri="{FF2B5EF4-FFF2-40B4-BE49-F238E27FC236}">
                <a16:creationId xmlns:a16="http://schemas.microsoft.com/office/drawing/2014/main" id="{65E65239-B143-242A-D37B-6CE86DFF09C5}"/>
              </a:ext>
            </a:extLst>
          </p:cNvPr>
          <p:cNvSpPr/>
          <p:nvPr/>
        </p:nvSpPr>
        <p:spPr>
          <a:xfrm>
            <a:off x="12868507" y="7667506"/>
            <a:ext cx="1650381" cy="505063"/>
          </a:xfrm>
          <a:prstGeom prst="rect">
            <a:avLst/>
          </a:prstGeom>
          <a:solidFill>
            <a:srgbClr val="DDEE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6676843E-10C6-8381-B1CA-4D5DC17969DC}"/>
              </a:ext>
            </a:extLst>
          </p:cNvPr>
          <p:cNvGrpSpPr/>
          <p:nvPr/>
        </p:nvGrpSpPr>
        <p:grpSpPr>
          <a:xfrm>
            <a:off x="785813" y="1542821"/>
            <a:ext cx="13568555" cy="6111433"/>
            <a:chOff x="785813" y="1542821"/>
            <a:chExt cx="13568555" cy="6111433"/>
          </a:xfrm>
        </p:grpSpPr>
        <p:grpSp>
          <p:nvGrpSpPr>
            <p:cNvPr id="10" name="Group 9">
              <a:extLst>
                <a:ext uri="{FF2B5EF4-FFF2-40B4-BE49-F238E27FC236}">
                  <a16:creationId xmlns:a16="http://schemas.microsoft.com/office/drawing/2014/main" id="{63126BF4-96DA-6530-C593-14F26195CB5F}"/>
                </a:ext>
              </a:extLst>
            </p:cNvPr>
            <p:cNvGrpSpPr/>
            <p:nvPr/>
          </p:nvGrpSpPr>
          <p:grpSpPr>
            <a:xfrm>
              <a:off x="785813" y="1698825"/>
              <a:ext cx="13058775" cy="5955429"/>
              <a:chOff x="785813" y="1698825"/>
              <a:chExt cx="13058775" cy="5955429"/>
            </a:xfrm>
          </p:grpSpPr>
          <p:sp>
            <p:nvSpPr>
              <p:cNvPr id="3" name="Text 1"/>
              <p:cNvSpPr/>
              <p:nvPr/>
            </p:nvSpPr>
            <p:spPr>
              <a:xfrm>
                <a:off x="785813" y="1698825"/>
                <a:ext cx="7616190" cy="4825959"/>
              </a:xfrm>
              <a:prstGeom prst="rect">
                <a:avLst/>
              </a:prstGeom>
              <a:noFill/>
              <a:ln/>
            </p:spPr>
            <p:txBody>
              <a:bodyPr wrap="square" lIns="0" tIns="0" rIns="0" bIns="0" rtlCol="0" anchor="t"/>
              <a:lstStyle/>
              <a:p>
                <a:pPr marL="285750" indent="-285750">
                  <a:lnSpc>
                    <a:spcPts val="2800"/>
                  </a:lnSpc>
                  <a:buFont typeface="Arial"/>
                  <a:buChar char="•"/>
                </a:pPr>
                <a:r>
                  <a:rPr lang="en-US" sz="1750">
                    <a:solidFill>
                      <a:srgbClr val="3B4E4E"/>
                    </a:solidFill>
                    <a:latin typeface="Overpass Light"/>
                    <a:ea typeface="Overpass Light" pitchFamily="34" charset="-122"/>
                    <a:cs typeface="Overpass Light" pitchFamily="34" charset="-120"/>
                  </a:rPr>
                  <a:t>Mental health poses a significant global challenge, often exacerbated by social stigma and late diagnoses</a:t>
                </a:r>
                <a:endParaRPr lang="en-US">
                  <a:solidFill>
                    <a:srgbClr val="000000"/>
                  </a:solidFill>
                  <a:latin typeface="Overpass Light"/>
                  <a:ea typeface="Overpass Light" pitchFamily="34" charset="-122"/>
                  <a:cs typeface="Overpass Light" pitchFamily="34" charset="-120"/>
                </a:endParaRPr>
              </a:p>
              <a:p>
                <a:pPr marL="285750" indent="-285750">
                  <a:lnSpc>
                    <a:spcPts val="2800"/>
                  </a:lnSpc>
                  <a:buFont typeface="Arial"/>
                  <a:buChar char="•"/>
                </a:pPr>
                <a:endParaRPr lang="en-US" sz="1750">
                  <a:solidFill>
                    <a:srgbClr val="3B4E4E"/>
                  </a:solidFill>
                  <a:latin typeface="Overpass Light"/>
                  <a:ea typeface="Overpass Light" pitchFamily="34" charset="-122"/>
                  <a:cs typeface="Overpass Light" pitchFamily="34" charset="-120"/>
                </a:endParaRPr>
              </a:p>
              <a:p>
                <a:pPr marL="285750" indent="-285750">
                  <a:lnSpc>
                    <a:spcPts val="2800"/>
                  </a:lnSpc>
                  <a:buFont typeface="Arial"/>
                  <a:buChar char="•"/>
                </a:pPr>
                <a:r>
                  <a:rPr lang="en-US" sz="1750">
                    <a:solidFill>
                      <a:srgbClr val="3B4E4E"/>
                    </a:solidFill>
                    <a:latin typeface="Overpass Light"/>
                    <a:ea typeface="Overpass Light" pitchFamily="34" charset="-122"/>
                    <a:cs typeface="Overpass Light" pitchFamily="34" charset="-120"/>
                  </a:rPr>
                  <a:t>. Traditional detection methods are often reactive, missing critical opportunities for early intervention.</a:t>
                </a:r>
                <a:endParaRPr lang="en-US">
                  <a:latin typeface="Overpass Light"/>
                </a:endParaRPr>
              </a:p>
              <a:p>
                <a:pPr>
                  <a:lnSpc>
                    <a:spcPts val="2800"/>
                  </a:lnSpc>
                </a:pPr>
                <a:endParaRPr lang="en-US" sz="1750">
                  <a:solidFill>
                    <a:srgbClr val="3B4E4E"/>
                  </a:solidFill>
                  <a:latin typeface="Overpass Light"/>
                  <a:ea typeface="+mn-lt"/>
                  <a:cs typeface="+mn-lt"/>
                </a:endParaRPr>
              </a:p>
              <a:p>
                <a:pPr marL="285750" indent="-285750">
                  <a:lnSpc>
                    <a:spcPts val="2800"/>
                  </a:lnSpc>
                  <a:buFont typeface="Arial"/>
                  <a:buChar char="•"/>
                </a:pPr>
                <a:r>
                  <a:rPr lang="en-US" sz="1750">
                    <a:solidFill>
                      <a:srgbClr val="3B4E4E"/>
                    </a:solidFill>
                    <a:latin typeface="Overpass Light"/>
                    <a:ea typeface="+mn-lt"/>
                    <a:cs typeface="+mn-lt"/>
                  </a:rPr>
                  <a:t>Social media platforms, however, offer a unique lens into public discourse. </a:t>
                </a:r>
              </a:p>
              <a:p>
                <a:pPr marL="285750" indent="-285750">
                  <a:lnSpc>
                    <a:spcPts val="2800"/>
                  </a:lnSpc>
                  <a:buFont typeface="Arial"/>
                  <a:buChar char="•"/>
                </a:pPr>
                <a:endParaRPr lang="en-US" sz="1750">
                  <a:solidFill>
                    <a:srgbClr val="3B4E4E"/>
                  </a:solidFill>
                  <a:latin typeface="Overpass Light"/>
                  <a:ea typeface="Calibri" panose="020F0502020204030204"/>
                  <a:cs typeface="Calibri" panose="020F0502020204030204"/>
                </a:endParaRPr>
              </a:p>
              <a:p>
                <a:pPr marL="285750" indent="-285750">
                  <a:lnSpc>
                    <a:spcPts val="2800"/>
                  </a:lnSpc>
                  <a:buFont typeface="Arial"/>
                  <a:buChar char="•"/>
                </a:pPr>
                <a:r>
                  <a:rPr lang="en-US" sz="1750">
                    <a:solidFill>
                      <a:srgbClr val="3B4E4E"/>
                    </a:solidFill>
                    <a:latin typeface="Overpass Light"/>
                    <a:ea typeface="Calibri" panose="020F0502020204030204"/>
                    <a:cs typeface="Calibri" panose="020F0502020204030204"/>
                  </a:rPr>
                  <a:t>Social stigma and late diagnoses mean many cases go untreated until advanced stages. </a:t>
                </a:r>
                <a:r>
                  <a:rPr lang="en-US" sz="1750">
                    <a:solidFill>
                      <a:srgbClr val="3B4E4E"/>
                    </a:solidFill>
                    <a:latin typeface="Overpass Light"/>
                    <a:ea typeface="+mn-lt"/>
                    <a:cs typeface="+mn-lt"/>
                  </a:rPr>
                  <a:t>Social media offers </a:t>
                </a:r>
                <a:r>
                  <a:rPr lang="en-US" sz="1750" b="1">
                    <a:solidFill>
                      <a:srgbClr val="3B4E4E"/>
                    </a:solidFill>
                    <a:latin typeface="Overpass Light"/>
                    <a:ea typeface="+mn-lt"/>
                    <a:cs typeface="+mn-lt"/>
                  </a:rPr>
                  <a:t>real-time</a:t>
                </a:r>
                <a:r>
                  <a:rPr lang="en-US" sz="1750">
                    <a:solidFill>
                      <a:srgbClr val="3B4E4E"/>
                    </a:solidFill>
                    <a:latin typeface="Overpass Light"/>
                    <a:ea typeface="+mn-lt"/>
                    <a:cs typeface="+mn-lt"/>
                  </a:rPr>
                  <a:t>,</a:t>
                </a:r>
                <a:r>
                  <a:rPr lang="en-US" sz="1750" b="1">
                    <a:solidFill>
                      <a:srgbClr val="3B4E4E"/>
                    </a:solidFill>
                    <a:latin typeface="Overpass Light"/>
                    <a:ea typeface="+mn-lt"/>
                    <a:cs typeface="+mn-lt"/>
                  </a:rPr>
                  <a:t> unfiltered insights</a:t>
                </a:r>
                <a:r>
                  <a:rPr lang="en-US" sz="1750">
                    <a:solidFill>
                      <a:srgbClr val="3B4E4E"/>
                    </a:solidFill>
                    <a:latin typeface="Overpass Light"/>
                    <a:ea typeface="+mn-lt"/>
                    <a:cs typeface="+mn-lt"/>
                  </a:rPr>
                  <a:t> into emotional states.</a:t>
                </a:r>
              </a:p>
              <a:p>
                <a:pPr marL="285750" indent="-285750">
                  <a:lnSpc>
                    <a:spcPts val="2800"/>
                  </a:lnSpc>
                  <a:buFont typeface="Arial"/>
                  <a:buChar char="•"/>
                </a:pPr>
                <a:endParaRPr lang="en-US" sz="1750">
                  <a:solidFill>
                    <a:srgbClr val="3B4E4E"/>
                  </a:solidFill>
                  <a:latin typeface="Overpass Light"/>
                  <a:ea typeface="Calibri" panose="020F0502020204030204"/>
                  <a:cs typeface="Calibri" panose="020F0502020204030204"/>
                </a:endParaRPr>
              </a:p>
              <a:p>
                <a:pPr marL="285750" indent="-285750">
                  <a:lnSpc>
                    <a:spcPts val="2800"/>
                  </a:lnSpc>
                  <a:buFont typeface="Arial"/>
                  <a:buChar char="•"/>
                </a:pPr>
                <a:r>
                  <a:rPr lang="en-US" sz="1750">
                    <a:solidFill>
                      <a:srgbClr val="3B4E4E"/>
                    </a:solidFill>
                    <a:latin typeface="Overpass Light"/>
                    <a:ea typeface="+mn-lt"/>
                    <a:cs typeface="+mn-lt"/>
                  </a:rPr>
                  <a:t>AI-driven NLP models can </a:t>
                </a:r>
                <a:r>
                  <a:rPr lang="en-US" sz="1750" err="1">
                    <a:solidFill>
                      <a:srgbClr val="3B4E4E"/>
                    </a:solidFill>
                    <a:latin typeface="Overpass Light"/>
                    <a:ea typeface="+mn-lt"/>
                    <a:cs typeface="+mn-lt"/>
                  </a:rPr>
                  <a:t>analyse</a:t>
                </a:r>
                <a:r>
                  <a:rPr lang="en-US" sz="1750">
                    <a:solidFill>
                      <a:srgbClr val="3B4E4E"/>
                    </a:solidFill>
                    <a:latin typeface="Overpass Light"/>
                    <a:ea typeface="+mn-lt"/>
                    <a:cs typeface="+mn-lt"/>
                  </a:rPr>
                  <a:t> large volumes of online discourse, enabling </a:t>
                </a:r>
                <a:r>
                  <a:rPr lang="en-US" sz="1750" b="1">
                    <a:solidFill>
                      <a:srgbClr val="3B4E4E"/>
                    </a:solidFill>
                    <a:latin typeface="Overpass Light"/>
                    <a:ea typeface="+mn-lt"/>
                    <a:cs typeface="+mn-lt"/>
                  </a:rPr>
                  <a:t>early detection</a:t>
                </a:r>
                <a:r>
                  <a:rPr lang="en-US" sz="1750">
                    <a:solidFill>
                      <a:srgbClr val="3B4E4E"/>
                    </a:solidFill>
                    <a:latin typeface="Overpass Light"/>
                    <a:ea typeface="+mn-lt"/>
                    <a:cs typeface="+mn-lt"/>
                  </a:rPr>
                  <a:t> and potentially guiding timely interventions.</a:t>
                </a:r>
                <a:endParaRPr lang="en-US" sz="1750">
                  <a:solidFill>
                    <a:srgbClr val="3B4E4E"/>
                  </a:solidFill>
                  <a:latin typeface="Overpass Light"/>
                  <a:ea typeface="Calibri" panose="020F0502020204030204"/>
                  <a:cs typeface="Calibri" panose="020F0502020204030204"/>
                </a:endParaRPr>
              </a:p>
              <a:p>
                <a:pPr marL="285750" indent="-285750">
                  <a:lnSpc>
                    <a:spcPts val="2800"/>
                  </a:lnSpc>
                  <a:buFont typeface="Arial"/>
                  <a:buChar char="•"/>
                </a:pPr>
                <a:endParaRPr lang="en-US" sz="1750">
                  <a:solidFill>
                    <a:srgbClr val="3B4E4E"/>
                  </a:solidFill>
                  <a:latin typeface="Overpass Light"/>
                  <a:ea typeface="Calibri" panose="020F0502020204030204"/>
                  <a:cs typeface="Calibri" panose="020F0502020204030204"/>
                </a:endParaRPr>
              </a:p>
              <a:p>
                <a:pPr marL="285750" indent="-285750">
                  <a:lnSpc>
                    <a:spcPts val="2800"/>
                  </a:lnSpc>
                  <a:buFont typeface="Arial"/>
                  <a:buChar char="•"/>
                </a:pPr>
                <a:endParaRPr lang="en-US" sz="1750">
                  <a:solidFill>
                    <a:srgbClr val="3B4E4E"/>
                  </a:solidFill>
                  <a:latin typeface="Overpass Light"/>
                  <a:ea typeface="Calibri" panose="020F0502020204030204"/>
                  <a:cs typeface="Calibri" panose="020F0502020204030204"/>
                </a:endParaRPr>
              </a:p>
              <a:p>
                <a:pPr marL="285750" indent="-285750">
                  <a:lnSpc>
                    <a:spcPts val="2800"/>
                  </a:lnSpc>
                  <a:buFont typeface="Arial"/>
                  <a:buChar char="•"/>
                </a:pPr>
                <a:endParaRPr lang="en-US" sz="1750">
                  <a:solidFill>
                    <a:srgbClr val="3B4E4E"/>
                  </a:solidFill>
                  <a:latin typeface="Overpass Light"/>
                  <a:ea typeface="Calibri" panose="020F0502020204030204"/>
                  <a:cs typeface="Calibri" panose="020F0502020204030204"/>
                </a:endParaRPr>
              </a:p>
              <a:p>
                <a:pPr marL="285750" indent="-285750">
                  <a:lnSpc>
                    <a:spcPts val="2800"/>
                  </a:lnSpc>
                  <a:buFont typeface="Arial"/>
                  <a:buChar char="•"/>
                </a:pPr>
                <a:endParaRPr lang="en-US" sz="1750">
                  <a:solidFill>
                    <a:srgbClr val="3B4E4E"/>
                  </a:solidFill>
                  <a:latin typeface="Overpass Light"/>
                </a:endParaRPr>
              </a:p>
              <a:p>
                <a:pPr>
                  <a:lnSpc>
                    <a:spcPts val="2800"/>
                  </a:lnSpc>
                </a:pPr>
                <a:endParaRPr lang="en-US" sz="1750">
                  <a:solidFill>
                    <a:srgbClr val="3B4E4E"/>
                  </a:solidFill>
                  <a:latin typeface="Overpass Light"/>
                </a:endParaRPr>
              </a:p>
            </p:txBody>
          </p:sp>
          <p:sp>
            <p:nvSpPr>
              <p:cNvPr id="6" name="Text 3"/>
              <p:cNvSpPr/>
              <p:nvPr/>
            </p:nvSpPr>
            <p:spPr>
              <a:xfrm>
                <a:off x="785813" y="7162521"/>
                <a:ext cx="13058775" cy="491733"/>
              </a:xfrm>
              <a:prstGeom prst="rect">
                <a:avLst/>
              </a:prstGeom>
              <a:noFill/>
              <a:ln/>
            </p:spPr>
            <p:txBody>
              <a:bodyPr wrap="none" lIns="0" tIns="0" rIns="0" bIns="0" rtlCol="0" anchor="t"/>
              <a:lstStyle/>
              <a:p>
                <a:pPr marL="0" indent="0" algn="l">
                  <a:lnSpc>
                    <a:spcPts val="2800"/>
                  </a:lnSpc>
                  <a:buNone/>
                </a:pPr>
                <a:r>
                  <a:rPr lang="en-US" sz="1750">
                    <a:solidFill>
                      <a:srgbClr val="3B4E4E"/>
                    </a:solidFill>
                    <a:latin typeface="Overpass Light" pitchFamily="34" charset="0"/>
                    <a:ea typeface="Overpass Light" pitchFamily="34" charset="-122"/>
                    <a:cs typeface="Overpass Light" pitchFamily="34" charset="-120"/>
                  </a:rPr>
                  <a:t>Our motivation is to leverage this rich data source to </a:t>
                </a:r>
                <a:r>
                  <a:rPr lang="en-US" sz="1750">
                    <a:solidFill>
                      <a:srgbClr val="224435"/>
                    </a:solidFill>
                    <a:latin typeface="Overpass Light" pitchFamily="34" charset="0"/>
                    <a:ea typeface="Overpass Light" pitchFamily="34" charset="-122"/>
                    <a:cs typeface="Overpass Light" pitchFamily="34" charset="-120"/>
                  </a:rPr>
                  <a:t>detect early warning signs</a:t>
                </a:r>
                <a:r>
                  <a:rPr lang="en-US" sz="1750">
                    <a:solidFill>
                      <a:srgbClr val="3B4E4E"/>
                    </a:solidFill>
                    <a:latin typeface="Overpass Light" pitchFamily="34" charset="0"/>
                    <a:ea typeface="Overpass Light" pitchFamily="34" charset="-122"/>
                    <a:cs typeface="Overpass Light" pitchFamily="34" charset="-120"/>
                  </a:rPr>
                  <a:t> for timely and effective intervention.</a:t>
                </a:r>
                <a:endParaRPr lang="en-US" sz="1750"/>
              </a:p>
            </p:txBody>
          </p:sp>
        </p:grpSp>
        <p:pic>
          <p:nvPicPr>
            <p:cNvPr id="9" name="Picture 8">
              <a:extLst>
                <a:ext uri="{FF2B5EF4-FFF2-40B4-BE49-F238E27FC236}">
                  <a16:creationId xmlns:a16="http://schemas.microsoft.com/office/drawing/2014/main" id="{69369E3B-7101-A647-F3E6-B59751F27C9B}"/>
                </a:ext>
              </a:extLst>
            </p:cNvPr>
            <p:cNvPicPr>
              <a:picLocks noChangeAspect="1"/>
            </p:cNvPicPr>
            <p:nvPr/>
          </p:nvPicPr>
          <p:blipFill>
            <a:blip r:embed="rId3"/>
            <a:stretch>
              <a:fillRect/>
            </a:stretch>
          </p:blipFill>
          <p:spPr>
            <a:xfrm>
              <a:off x="8752301" y="1542821"/>
              <a:ext cx="5602067" cy="513933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512436" y="3115811"/>
            <a:ext cx="8467249" cy="992286"/>
          </a:xfrm>
          <a:prstGeom prst="rect">
            <a:avLst/>
          </a:prstGeom>
          <a:noFill/>
          <a:ln/>
        </p:spPr>
        <p:txBody>
          <a:bodyPr wrap="none" lIns="0" tIns="0" rIns="0" bIns="0" rtlCol="0" anchor="t"/>
          <a:lstStyle/>
          <a:p>
            <a:pPr marL="0" indent="0" algn="l">
              <a:lnSpc>
                <a:spcPts val="7700"/>
              </a:lnSpc>
              <a:buNone/>
            </a:pPr>
            <a:r>
              <a:rPr lang="en-US" sz="6150" b="1">
                <a:solidFill>
                  <a:srgbClr val="233939"/>
                </a:solidFill>
                <a:latin typeface="Syne Bold" pitchFamily="34" charset="0"/>
                <a:ea typeface="Syne Bold" pitchFamily="34" charset="-122"/>
                <a:cs typeface="Syne Bold" pitchFamily="34" charset="-120"/>
              </a:rPr>
              <a:t>Decoding Emotions</a:t>
            </a:r>
            <a:endParaRPr lang="en-US" sz="6150"/>
          </a:p>
        </p:txBody>
      </p:sp>
      <p:sp>
        <p:nvSpPr>
          <p:cNvPr id="4" name="Text 1"/>
          <p:cNvSpPr/>
          <p:nvPr/>
        </p:nvSpPr>
        <p:spPr>
          <a:xfrm>
            <a:off x="512436" y="4321649"/>
            <a:ext cx="13042821" cy="362903"/>
          </a:xfrm>
          <a:prstGeom prst="rect">
            <a:avLst/>
          </a:prstGeom>
          <a:noFill/>
          <a:ln/>
        </p:spPr>
        <p:txBody>
          <a:bodyPr wrap="none" lIns="0" tIns="0" rIns="0" bIns="0" rtlCol="0" anchor="t"/>
          <a:lstStyle/>
          <a:p>
            <a:pPr marL="0" indent="0" algn="l">
              <a:lnSpc>
                <a:spcPts val="2850"/>
              </a:lnSpc>
              <a:buNone/>
            </a:pPr>
            <a:r>
              <a:rPr lang="en-US" sz="1750">
                <a:solidFill>
                  <a:srgbClr val="3B4E4E"/>
                </a:solidFill>
                <a:latin typeface="Overpass Light" pitchFamily="34" charset="0"/>
                <a:ea typeface="Overpass Light" pitchFamily="34" charset="-122"/>
                <a:cs typeface="Overpass Light" pitchFamily="34" charset="-120"/>
              </a:rPr>
              <a:t>Exploring the emotional landscape of mental health through computational psycholinguistics.</a:t>
            </a:r>
            <a:endParaRPr lang="en-US" sz="1750"/>
          </a:p>
        </p:txBody>
      </p:sp>
      <p:sp>
        <p:nvSpPr>
          <p:cNvPr id="5" name="Text 2"/>
          <p:cNvSpPr/>
          <p:nvPr/>
        </p:nvSpPr>
        <p:spPr>
          <a:xfrm>
            <a:off x="512436" y="4869968"/>
            <a:ext cx="8703350" cy="566976"/>
          </a:xfrm>
          <a:prstGeom prst="rect">
            <a:avLst/>
          </a:prstGeom>
          <a:noFill/>
          <a:ln/>
        </p:spPr>
        <p:txBody>
          <a:bodyPr wrap="none" lIns="0" tIns="0" rIns="0" bIns="0" rtlCol="0" anchor="t"/>
          <a:lstStyle/>
          <a:p>
            <a:pPr marL="0" indent="0" algn="l">
              <a:lnSpc>
                <a:spcPts val="4450"/>
              </a:lnSpc>
              <a:buNone/>
            </a:pPr>
            <a:r>
              <a:rPr lang="en-US" sz="3550" b="1">
                <a:solidFill>
                  <a:srgbClr val="233939"/>
                </a:solidFill>
                <a:latin typeface="Syne Bold" pitchFamily="34" charset="0"/>
                <a:ea typeface="Syne Bold" pitchFamily="34" charset="-122"/>
                <a:cs typeface="Syne Bold" pitchFamily="34" charset="-120"/>
              </a:rPr>
              <a:t>Applying the NRC Emotion Lexicon</a:t>
            </a:r>
            <a:endParaRPr lang="en-US" sz="3550"/>
          </a:p>
        </p:txBody>
      </p:sp>
      <p:sp>
        <p:nvSpPr>
          <p:cNvPr id="6" name="Text 3"/>
          <p:cNvSpPr/>
          <p:nvPr/>
        </p:nvSpPr>
        <p:spPr>
          <a:xfrm>
            <a:off x="512436" y="5805240"/>
            <a:ext cx="13549257" cy="1440400"/>
          </a:xfrm>
          <a:prstGeom prst="rect">
            <a:avLst/>
          </a:prstGeom>
          <a:noFill/>
          <a:ln/>
        </p:spPr>
        <p:txBody>
          <a:bodyPr wrap="square" lIns="0" tIns="0" rIns="0" bIns="0" rtlCol="0" anchor="t"/>
          <a:lstStyle/>
          <a:p>
            <a:pPr marL="0" indent="0" algn="l">
              <a:lnSpc>
                <a:spcPts val="2850"/>
              </a:lnSpc>
              <a:buNone/>
            </a:pPr>
            <a:r>
              <a:rPr lang="en-US">
                <a:solidFill>
                  <a:srgbClr val="3B4E4E"/>
                </a:solidFill>
                <a:latin typeface="Overpass Light"/>
                <a:ea typeface="Overpass Light" pitchFamily="34" charset="-122"/>
                <a:cs typeface="Overpass Light" pitchFamily="34" charset="-120"/>
              </a:rPr>
              <a:t>The NRC Emotion Lexicon, a powerful tool for sentiment analysis, was applied to examine seven mental health-related subreddits. This lexicon assigns sentiment and emotion scores (anger, fear, sadness, joy, trust, etc.) to words, enabling us to quantify the emotional content of vast amounts of text data.</a:t>
            </a:r>
          </a:p>
          <a:p>
            <a:pPr>
              <a:lnSpc>
                <a:spcPts val="2850"/>
              </a:lnSpc>
            </a:pPr>
            <a:endParaRPr lang="en-US" sz="1750">
              <a:solidFill>
                <a:srgbClr val="3B4E4E"/>
              </a:solidFill>
              <a:latin typeface="Overpass Light"/>
            </a:endParaRPr>
          </a:p>
        </p:txBody>
      </p:sp>
      <p:sp>
        <p:nvSpPr>
          <p:cNvPr id="7" name="Rectangle 6">
            <a:extLst>
              <a:ext uri="{FF2B5EF4-FFF2-40B4-BE49-F238E27FC236}">
                <a16:creationId xmlns:a16="http://schemas.microsoft.com/office/drawing/2014/main" id="{9D79B03F-E4DD-6335-5E09-AA76D990F469}"/>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41E6A6C0-17BD-EC30-87D4-B1DB4135BFF1}"/>
              </a:ext>
            </a:extLst>
          </p:cNvPr>
          <p:cNvGrpSpPr/>
          <p:nvPr/>
        </p:nvGrpSpPr>
        <p:grpSpPr>
          <a:xfrm>
            <a:off x="6658" y="-618977"/>
            <a:ext cx="14625643" cy="3953023"/>
            <a:chOff x="6658" y="-618977"/>
            <a:chExt cx="14639710" cy="4093699"/>
          </a:xfrm>
        </p:grpSpPr>
        <p:sp>
          <p:nvSpPr>
            <p:cNvPr id="8" name="Rectangle 7">
              <a:extLst>
                <a:ext uri="{FF2B5EF4-FFF2-40B4-BE49-F238E27FC236}">
                  <a16:creationId xmlns:a16="http://schemas.microsoft.com/office/drawing/2014/main" id="{86C969BD-F334-5D46-9A6B-B0155E288D19}"/>
                </a:ext>
              </a:extLst>
            </p:cNvPr>
            <p:cNvSpPr/>
            <p:nvPr/>
          </p:nvSpPr>
          <p:spPr>
            <a:xfrm>
              <a:off x="6658" y="-352"/>
              <a:ext cx="14622994" cy="3093726"/>
            </a:xfrm>
            <a:prstGeom prst="rect">
              <a:avLst/>
            </a:prstGeom>
            <a:solidFill>
              <a:schemeClr val="accent4">
                <a:lumMod val="40000"/>
                <a:lumOff val="6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and person standing next to a meter with different colored icons&#10;&#10;AI-generated content may be incorrect.">
              <a:extLst>
                <a:ext uri="{FF2B5EF4-FFF2-40B4-BE49-F238E27FC236}">
                  <a16:creationId xmlns:a16="http://schemas.microsoft.com/office/drawing/2014/main" id="{F4F1CB5C-3873-06C8-DD52-531CDC6289BD}"/>
                </a:ext>
              </a:extLst>
            </p:cNvPr>
            <p:cNvPicPr>
              <a:picLocks noChangeAspect="1"/>
            </p:cNvPicPr>
            <p:nvPr/>
          </p:nvPicPr>
          <p:blipFill>
            <a:blip r:embed="rId3"/>
            <a:stretch>
              <a:fillRect/>
            </a:stretch>
          </p:blipFill>
          <p:spPr>
            <a:xfrm>
              <a:off x="4251961" y="-618977"/>
              <a:ext cx="6126480" cy="4093699"/>
            </a:xfrm>
            <a:prstGeom prst="rect">
              <a:avLst/>
            </a:prstGeom>
          </p:spPr>
        </p:pic>
        <p:sp>
          <p:nvSpPr>
            <p:cNvPr id="9" name="TextBox 8">
              <a:extLst>
                <a:ext uri="{FF2B5EF4-FFF2-40B4-BE49-F238E27FC236}">
                  <a16:creationId xmlns:a16="http://schemas.microsoft.com/office/drawing/2014/main" id="{C7F38223-A180-C20B-182A-A8CCB8FAF921}"/>
                </a:ext>
              </a:extLst>
            </p:cNvPr>
            <p:cNvSpPr txBox="1"/>
            <p:nvPr/>
          </p:nvSpPr>
          <p:spPr>
            <a:xfrm>
              <a:off x="3090607" y="327698"/>
              <a:ext cx="234142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C00000"/>
                  </a:solidFill>
                  <a:latin typeface="Broadway"/>
                  <a:ea typeface="+mn-lt"/>
                  <a:cs typeface="+mn-lt"/>
                </a:rPr>
                <a:t>Anger </a:t>
              </a:r>
              <a:endParaRPr lang="en-US" sz="4000">
                <a:solidFill>
                  <a:srgbClr val="C00000"/>
                </a:solidFill>
                <a:latin typeface="Broadway"/>
              </a:endParaRPr>
            </a:p>
          </p:txBody>
        </p:sp>
        <p:sp>
          <p:nvSpPr>
            <p:cNvPr id="10" name="TextBox 9">
              <a:extLst>
                <a:ext uri="{FF2B5EF4-FFF2-40B4-BE49-F238E27FC236}">
                  <a16:creationId xmlns:a16="http://schemas.microsoft.com/office/drawing/2014/main" id="{C5BBE76B-8662-6074-19F5-5303C5FFAB28}"/>
                </a:ext>
              </a:extLst>
            </p:cNvPr>
            <p:cNvSpPr txBox="1"/>
            <p:nvPr/>
          </p:nvSpPr>
          <p:spPr>
            <a:xfrm>
              <a:off x="2879591" y="1692265"/>
              <a:ext cx="277752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accent2"/>
                  </a:solidFill>
                  <a:latin typeface="Broadway"/>
                  <a:ea typeface="Calibri"/>
                  <a:cs typeface="Calibri"/>
                </a:rPr>
                <a:t>Sadness</a:t>
              </a:r>
            </a:p>
          </p:txBody>
        </p:sp>
        <p:sp>
          <p:nvSpPr>
            <p:cNvPr id="11" name="TextBox 10">
              <a:extLst>
                <a:ext uri="{FF2B5EF4-FFF2-40B4-BE49-F238E27FC236}">
                  <a16:creationId xmlns:a16="http://schemas.microsoft.com/office/drawing/2014/main" id="{26A56C9F-A2A0-355A-DAB8-179AF0F035E8}"/>
                </a:ext>
              </a:extLst>
            </p:cNvPr>
            <p:cNvSpPr txBox="1"/>
            <p:nvPr/>
          </p:nvSpPr>
          <p:spPr>
            <a:xfrm>
              <a:off x="797571" y="918539"/>
              <a:ext cx="15395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accent5">
                      <a:lumMod val="76000"/>
                    </a:schemeClr>
                  </a:solidFill>
                  <a:latin typeface="Broadway"/>
                  <a:ea typeface="Calibri"/>
                  <a:cs typeface="Calibri"/>
                </a:rPr>
                <a:t>Joy</a:t>
              </a:r>
            </a:p>
          </p:txBody>
        </p:sp>
        <p:sp>
          <p:nvSpPr>
            <p:cNvPr id="12" name="TextBox 11">
              <a:extLst>
                <a:ext uri="{FF2B5EF4-FFF2-40B4-BE49-F238E27FC236}">
                  <a16:creationId xmlns:a16="http://schemas.microsoft.com/office/drawing/2014/main" id="{BF91000E-E35B-363D-5C9A-74235381DA8C}"/>
                </a:ext>
              </a:extLst>
            </p:cNvPr>
            <p:cNvSpPr txBox="1"/>
            <p:nvPr/>
          </p:nvSpPr>
          <p:spPr>
            <a:xfrm>
              <a:off x="9266321" y="1270232"/>
              <a:ext cx="22007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tx2">
                      <a:lumMod val="60000"/>
                      <a:lumOff val="40000"/>
                    </a:schemeClr>
                  </a:solidFill>
                  <a:latin typeface="Broadway"/>
                  <a:ea typeface="Calibri"/>
                  <a:cs typeface="Calibri"/>
                </a:rPr>
                <a:t>Trust</a:t>
              </a:r>
            </a:p>
          </p:txBody>
        </p:sp>
        <p:sp>
          <p:nvSpPr>
            <p:cNvPr id="13" name="TextBox 12">
              <a:extLst>
                <a:ext uri="{FF2B5EF4-FFF2-40B4-BE49-F238E27FC236}">
                  <a16:creationId xmlns:a16="http://schemas.microsoft.com/office/drawing/2014/main" id="{D959B14F-2CBB-6861-628F-12DBBC9243C2}"/>
                </a:ext>
              </a:extLst>
            </p:cNvPr>
            <p:cNvSpPr txBox="1"/>
            <p:nvPr/>
          </p:nvSpPr>
          <p:spPr>
            <a:xfrm>
              <a:off x="10729360" y="327696"/>
              <a:ext cx="39170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FF0000"/>
                  </a:solidFill>
                  <a:latin typeface="Broadway"/>
                  <a:ea typeface="Calibri"/>
                  <a:cs typeface="Calibri"/>
                </a:rPr>
                <a:t>Negativity</a:t>
              </a:r>
            </a:p>
          </p:txBody>
        </p:sp>
        <p:sp>
          <p:nvSpPr>
            <p:cNvPr id="14" name="TextBox 13">
              <a:extLst>
                <a:ext uri="{FF2B5EF4-FFF2-40B4-BE49-F238E27FC236}">
                  <a16:creationId xmlns:a16="http://schemas.microsoft.com/office/drawing/2014/main" id="{F05F9C93-7BC1-DA3B-23C7-5BB7A90519F4}"/>
                </a:ext>
              </a:extLst>
            </p:cNvPr>
            <p:cNvSpPr txBox="1"/>
            <p:nvPr/>
          </p:nvSpPr>
          <p:spPr>
            <a:xfrm>
              <a:off x="10729359" y="2058021"/>
              <a:ext cx="39170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00B050"/>
                  </a:solidFill>
                  <a:latin typeface="Broadway"/>
                  <a:ea typeface="Calibri"/>
                  <a:cs typeface="Calibri"/>
                </a:rPr>
                <a:t>Positivity</a:t>
              </a:r>
            </a:p>
          </p:txBody>
        </p:sp>
        <p:sp>
          <p:nvSpPr>
            <p:cNvPr id="16" name="TextBox 15">
              <a:extLst>
                <a:ext uri="{FF2B5EF4-FFF2-40B4-BE49-F238E27FC236}">
                  <a16:creationId xmlns:a16="http://schemas.microsoft.com/office/drawing/2014/main" id="{61F579BD-7590-2834-A792-FB98697110D8}"/>
                </a:ext>
              </a:extLst>
            </p:cNvPr>
            <p:cNvSpPr txBox="1"/>
            <p:nvPr/>
          </p:nvSpPr>
          <p:spPr>
            <a:xfrm>
              <a:off x="459947" y="2283107"/>
              <a:ext cx="277752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accent4">
                      <a:lumMod val="49000"/>
                    </a:schemeClr>
                  </a:solidFill>
                  <a:latin typeface="Broadway"/>
                  <a:ea typeface="Calibri"/>
                  <a:cs typeface="Calibri"/>
                </a:rPr>
                <a:t>Trust</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616551"/>
            <a:ext cx="1979890" cy="230386"/>
          </a:xfrm>
          <a:prstGeom prst="rect">
            <a:avLst/>
          </a:prstGeom>
          <a:noFill/>
          <a:ln/>
        </p:spPr>
        <p:txBody>
          <a:bodyPr wrap="none" lIns="0" tIns="0" rIns="0" bIns="0" rtlCol="0" anchor="t"/>
          <a:lstStyle/>
          <a:p>
            <a:pPr marL="0" indent="0" algn="l">
              <a:lnSpc>
                <a:spcPts val="1800"/>
              </a:lnSpc>
              <a:buNone/>
            </a:pPr>
            <a:r>
              <a:rPr lang="en-US" sz="1600" b="1">
                <a:solidFill>
                  <a:srgbClr val="233939"/>
                </a:solidFill>
                <a:latin typeface="Syne Bold"/>
                <a:ea typeface="Syne Bold" pitchFamily="34" charset="-122"/>
                <a:cs typeface="Syne Bold" pitchFamily="34" charset="-120"/>
              </a:rPr>
              <a:t>Visualizing Emotion</a:t>
            </a:r>
            <a:endParaRPr lang="en-US" sz="1600">
              <a:latin typeface="Syne Bold"/>
              <a:ea typeface="Calibri"/>
              <a:cs typeface="Calibri"/>
            </a:endParaRPr>
          </a:p>
        </p:txBody>
      </p:sp>
      <p:sp>
        <p:nvSpPr>
          <p:cNvPr id="3" name="Text 1"/>
          <p:cNvSpPr/>
          <p:nvPr/>
        </p:nvSpPr>
        <p:spPr>
          <a:xfrm>
            <a:off x="793790" y="1050607"/>
            <a:ext cx="4251365" cy="368618"/>
          </a:xfrm>
          <a:prstGeom prst="rect">
            <a:avLst/>
          </a:prstGeom>
          <a:noFill/>
          <a:ln/>
        </p:spPr>
        <p:txBody>
          <a:bodyPr wrap="none" lIns="0" tIns="0" rIns="0" bIns="0" rtlCol="0" anchor="t"/>
          <a:lstStyle/>
          <a:p>
            <a:pPr marL="0" indent="0" algn="l">
              <a:lnSpc>
                <a:spcPts val="2900"/>
              </a:lnSpc>
              <a:buNone/>
            </a:pPr>
            <a:r>
              <a:rPr lang="en-US" sz="2800" b="1">
                <a:solidFill>
                  <a:srgbClr val="233939"/>
                </a:solidFill>
                <a:latin typeface="Syne Bold"/>
                <a:ea typeface="Syne Bold" pitchFamily="34" charset="-122"/>
                <a:cs typeface="Syne Bold" pitchFamily="34" charset="-120"/>
              </a:rPr>
              <a:t>The Emotional Landscape</a:t>
            </a:r>
            <a:endParaRPr lang="en-US" sz="2800">
              <a:latin typeface="Syne Bold"/>
              <a:ea typeface="Calibri"/>
              <a:cs typeface="Calibri"/>
            </a:endParaRPr>
          </a:p>
        </p:txBody>
      </p:sp>
      <p:sp>
        <p:nvSpPr>
          <p:cNvPr id="4" name="Text 2"/>
          <p:cNvSpPr/>
          <p:nvPr/>
        </p:nvSpPr>
        <p:spPr>
          <a:xfrm>
            <a:off x="793790" y="1541850"/>
            <a:ext cx="13085024" cy="404556"/>
          </a:xfrm>
          <a:prstGeom prst="rect">
            <a:avLst/>
          </a:prstGeom>
          <a:noFill/>
          <a:ln/>
        </p:spPr>
        <p:txBody>
          <a:bodyPr wrap="none" lIns="0" tIns="0" rIns="0" bIns="0" rtlCol="0" anchor="t"/>
          <a:lstStyle/>
          <a:p>
            <a:pPr marL="0" indent="0" algn="l">
              <a:lnSpc>
                <a:spcPts val="1850"/>
              </a:lnSpc>
              <a:buNone/>
            </a:pPr>
            <a:r>
              <a:rPr lang="en-US">
                <a:solidFill>
                  <a:srgbClr val="3B4E4E"/>
                </a:solidFill>
                <a:latin typeface="Overpass Light"/>
                <a:ea typeface="Overpass Light" pitchFamily="34" charset="-122"/>
                <a:cs typeface="Overpass Light" pitchFamily="34" charset="-120"/>
              </a:rPr>
              <a:t>The chart visualizes the emotional "fingerprints" of each condition.</a:t>
            </a:r>
            <a:endParaRPr lang="en-US">
              <a:latin typeface="Overpass Light"/>
              <a:ea typeface="Calibri"/>
              <a:cs typeface="Calibri"/>
            </a:endParaRPr>
          </a:p>
        </p:txBody>
      </p:sp>
      <p:grpSp>
        <p:nvGrpSpPr>
          <p:cNvPr id="24" name="Group 23">
            <a:extLst>
              <a:ext uri="{FF2B5EF4-FFF2-40B4-BE49-F238E27FC236}">
                <a16:creationId xmlns:a16="http://schemas.microsoft.com/office/drawing/2014/main" id="{31C7B86B-BD5F-0C6D-1BFA-8477964287BD}"/>
              </a:ext>
            </a:extLst>
          </p:cNvPr>
          <p:cNvGrpSpPr/>
          <p:nvPr/>
        </p:nvGrpSpPr>
        <p:grpSpPr>
          <a:xfrm>
            <a:off x="399896" y="1929380"/>
            <a:ext cx="9251448" cy="4969361"/>
            <a:chOff x="399896" y="1929380"/>
            <a:chExt cx="9251448" cy="4969361"/>
          </a:xfrm>
        </p:grpSpPr>
        <p:pic>
          <p:nvPicPr>
            <p:cNvPr id="5" name="Image 0" descr="preencoded.png"/>
            <p:cNvPicPr>
              <a:picLocks noChangeAspect="1"/>
            </p:cNvPicPr>
            <p:nvPr/>
          </p:nvPicPr>
          <p:blipFill>
            <a:blip r:embed="rId3"/>
            <a:stretch>
              <a:fillRect/>
            </a:stretch>
          </p:blipFill>
          <p:spPr>
            <a:xfrm>
              <a:off x="399896" y="1929380"/>
              <a:ext cx="9251448" cy="4459924"/>
            </a:xfrm>
            <a:prstGeom prst="rect">
              <a:avLst/>
            </a:prstGeom>
          </p:spPr>
        </p:pic>
        <p:grpSp>
          <p:nvGrpSpPr>
            <p:cNvPr id="22" name="Group 21">
              <a:extLst>
                <a:ext uri="{FF2B5EF4-FFF2-40B4-BE49-F238E27FC236}">
                  <a16:creationId xmlns:a16="http://schemas.microsoft.com/office/drawing/2014/main" id="{210569B5-3DAD-5EC0-1738-B07B14D03F5E}"/>
                </a:ext>
              </a:extLst>
            </p:cNvPr>
            <p:cNvGrpSpPr/>
            <p:nvPr/>
          </p:nvGrpSpPr>
          <p:grpSpPr>
            <a:xfrm>
              <a:off x="988539" y="6656593"/>
              <a:ext cx="8145425" cy="242148"/>
              <a:chOff x="1382435" y="6529983"/>
              <a:chExt cx="7864071" cy="228081"/>
            </a:xfrm>
          </p:grpSpPr>
          <p:sp>
            <p:nvSpPr>
              <p:cNvPr id="6" name="Shape 3"/>
              <p:cNvSpPr/>
              <p:nvPr/>
            </p:nvSpPr>
            <p:spPr>
              <a:xfrm>
                <a:off x="1382435" y="6529983"/>
                <a:ext cx="147399" cy="147399"/>
              </a:xfrm>
              <a:prstGeom prst="roundRect">
                <a:avLst>
                  <a:gd name="adj" fmla="val 12407"/>
                </a:avLst>
              </a:prstGeom>
              <a:solidFill>
                <a:srgbClr val="1A3328"/>
              </a:solidFill>
              <a:ln/>
            </p:spPr>
          </p:sp>
          <p:sp>
            <p:nvSpPr>
              <p:cNvPr id="7" name="Text 4"/>
              <p:cNvSpPr/>
              <p:nvPr/>
            </p:nvSpPr>
            <p:spPr>
              <a:xfrm>
                <a:off x="1537006" y="6543430"/>
                <a:ext cx="444733" cy="214634"/>
              </a:xfrm>
              <a:prstGeom prst="rect">
                <a:avLst/>
              </a:prstGeom>
              <a:noFill/>
              <a:ln/>
            </p:spPr>
            <p:txBody>
              <a:bodyPr wrap="none" lIns="0" tIns="0" rIns="0" bIns="0" rtlCol="0" anchor="t"/>
              <a:lstStyle/>
              <a:p>
                <a:pPr marL="0" indent="0" algn="l">
                  <a:lnSpc>
                    <a:spcPts val="1150"/>
                  </a:lnSpc>
                  <a:buNone/>
                </a:pPr>
                <a:r>
                  <a:rPr lang="en-US" sz="1150">
                    <a:solidFill>
                      <a:srgbClr val="3B4E4E"/>
                    </a:solidFill>
                    <a:latin typeface="Overpass Light" pitchFamily="34" charset="0"/>
                    <a:ea typeface="Overpass Light" pitchFamily="34" charset="-122"/>
                    <a:cs typeface="Overpass Light" pitchFamily="34" charset="-120"/>
                  </a:rPr>
                  <a:t>Fear</a:t>
                </a:r>
                <a:endParaRPr lang="en-US" sz="1150"/>
              </a:p>
            </p:txBody>
          </p:sp>
          <p:sp>
            <p:nvSpPr>
              <p:cNvPr id="8" name="Shape 5"/>
              <p:cNvSpPr/>
              <p:nvPr/>
            </p:nvSpPr>
            <p:spPr>
              <a:xfrm>
                <a:off x="2188726" y="6529983"/>
                <a:ext cx="147399" cy="147399"/>
              </a:xfrm>
              <a:prstGeom prst="roundRect">
                <a:avLst>
                  <a:gd name="adj" fmla="val 12407"/>
                </a:avLst>
              </a:prstGeom>
              <a:solidFill>
                <a:srgbClr val="214334"/>
              </a:solidFill>
              <a:ln/>
            </p:spPr>
          </p:sp>
          <p:sp>
            <p:nvSpPr>
              <p:cNvPr id="9" name="Text 6"/>
              <p:cNvSpPr/>
              <p:nvPr/>
            </p:nvSpPr>
            <p:spPr>
              <a:xfrm>
                <a:off x="2397085" y="6529983"/>
                <a:ext cx="547688" cy="147399"/>
              </a:xfrm>
              <a:prstGeom prst="rect">
                <a:avLst/>
              </a:prstGeom>
              <a:noFill/>
              <a:ln/>
            </p:spPr>
            <p:txBody>
              <a:bodyPr wrap="none" lIns="0" tIns="0" rIns="0" bIns="0" rtlCol="0" anchor="t"/>
              <a:lstStyle/>
              <a:p>
                <a:pPr marL="0" indent="0" algn="l">
                  <a:lnSpc>
                    <a:spcPts val="1150"/>
                  </a:lnSpc>
                  <a:buNone/>
                </a:pPr>
                <a:r>
                  <a:rPr lang="en-US" sz="1150">
                    <a:solidFill>
                      <a:srgbClr val="3B4E4E"/>
                    </a:solidFill>
                    <a:latin typeface="Overpass Light" pitchFamily="34" charset="0"/>
                    <a:ea typeface="Overpass Light" pitchFamily="34" charset="-122"/>
                    <a:cs typeface="Overpass Light" pitchFamily="34" charset="-120"/>
                  </a:rPr>
                  <a:t>Sadness</a:t>
                </a:r>
                <a:endParaRPr lang="en-US" sz="1150"/>
              </a:p>
            </p:txBody>
          </p:sp>
          <p:sp>
            <p:nvSpPr>
              <p:cNvPr id="10" name="Shape 7"/>
              <p:cNvSpPr/>
              <p:nvPr/>
            </p:nvSpPr>
            <p:spPr>
              <a:xfrm>
                <a:off x="3494961" y="6529983"/>
                <a:ext cx="147399" cy="147399"/>
              </a:xfrm>
              <a:prstGeom prst="roundRect">
                <a:avLst>
                  <a:gd name="adj" fmla="val 12407"/>
                </a:avLst>
              </a:prstGeom>
              <a:solidFill>
                <a:srgbClr val="295240"/>
              </a:solidFill>
              <a:ln/>
            </p:spPr>
          </p:sp>
          <p:sp>
            <p:nvSpPr>
              <p:cNvPr id="11" name="Text 8"/>
              <p:cNvSpPr/>
              <p:nvPr/>
            </p:nvSpPr>
            <p:spPr>
              <a:xfrm>
                <a:off x="3703320" y="6529983"/>
                <a:ext cx="401122" cy="147399"/>
              </a:xfrm>
              <a:prstGeom prst="rect">
                <a:avLst/>
              </a:prstGeom>
              <a:noFill/>
              <a:ln/>
            </p:spPr>
            <p:txBody>
              <a:bodyPr wrap="none" lIns="0" tIns="0" rIns="0" bIns="0" rtlCol="0" anchor="t"/>
              <a:lstStyle/>
              <a:p>
                <a:pPr marL="0" indent="0" algn="l">
                  <a:lnSpc>
                    <a:spcPts val="1150"/>
                  </a:lnSpc>
                  <a:buNone/>
                </a:pPr>
                <a:r>
                  <a:rPr lang="en-US" sz="1150">
                    <a:solidFill>
                      <a:srgbClr val="3B4E4E"/>
                    </a:solidFill>
                    <a:latin typeface="Overpass Light" pitchFamily="34" charset="0"/>
                    <a:ea typeface="Overpass Light" pitchFamily="34" charset="-122"/>
                    <a:cs typeface="Overpass Light" pitchFamily="34" charset="-120"/>
                  </a:rPr>
                  <a:t>Anger</a:t>
                </a:r>
                <a:endParaRPr lang="en-US" sz="1150"/>
              </a:p>
            </p:txBody>
          </p:sp>
          <p:sp>
            <p:nvSpPr>
              <p:cNvPr id="12" name="Shape 9"/>
              <p:cNvSpPr/>
              <p:nvPr/>
            </p:nvSpPr>
            <p:spPr>
              <a:xfrm>
                <a:off x="4810125" y="6529983"/>
                <a:ext cx="147399" cy="147399"/>
              </a:xfrm>
              <a:prstGeom prst="roundRect">
                <a:avLst>
                  <a:gd name="adj" fmla="val 12407"/>
                </a:avLst>
              </a:prstGeom>
              <a:solidFill>
                <a:srgbClr val="31624C"/>
              </a:solidFill>
              <a:ln/>
            </p:spPr>
          </p:sp>
          <p:sp>
            <p:nvSpPr>
              <p:cNvPr id="13" name="Text 10"/>
              <p:cNvSpPr/>
              <p:nvPr/>
            </p:nvSpPr>
            <p:spPr>
              <a:xfrm>
                <a:off x="5018484" y="6529983"/>
                <a:ext cx="236577" cy="147399"/>
              </a:xfrm>
              <a:prstGeom prst="rect">
                <a:avLst/>
              </a:prstGeom>
              <a:noFill/>
              <a:ln/>
            </p:spPr>
            <p:txBody>
              <a:bodyPr wrap="none" lIns="0" tIns="0" rIns="0" bIns="0" rtlCol="0" anchor="t"/>
              <a:lstStyle/>
              <a:p>
                <a:pPr marL="0" indent="0" algn="l">
                  <a:lnSpc>
                    <a:spcPts val="1150"/>
                  </a:lnSpc>
                  <a:buNone/>
                </a:pPr>
                <a:r>
                  <a:rPr lang="en-US" sz="1150">
                    <a:solidFill>
                      <a:srgbClr val="3B4E4E"/>
                    </a:solidFill>
                    <a:latin typeface="Overpass Light" pitchFamily="34" charset="0"/>
                    <a:ea typeface="Overpass Light" pitchFamily="34" charset="-122"/>
                    <a:cs typeface="Overpass Light" pitchFamily="34" charset="-120"/>
                  </a:rPr>
                  <a:t>Joy</a:t>
                </a:r>
                <a:endParaRPr lang="en-US" sz="1150"/>
              </a:p>
            </p:txBody>
          </p:sp>
          <p:sp>
            <p:nvSpPr>
              <p:cNvPr id="14" name="Shape 11"/>
              <p:cNvSpPr/>
              <p:nvPr/>
            </p:nvSpPr>
            <p:spPr>
              <a:xfrm>
                <a:off x="5995749" y="6529983"/>
                <a:ext cx="147399" cy="147399"/>
              </a:xfrm>
              <a:prstGeom prst="roundRect">
                <a:avLst>
                  <a:gd name="adj" fmla="val 12407"/>
                </a:avLst>
              </a:prstGeom>
              <a:solidFill>
                <a:srgbClr val="397158"/>
              </a:solidFill>
              <a:ln/>
            </p:spPr>
          </p:sp>
          <p:sp>
            <p:nvSpPr>
              <p:cNvPr id="15" name="Text 12"/>
              <p:cNvSpPr/>
              <p:nvPr/>
            </p:nvSpPr>
            <p:spPr>
              <a:xfrm>
                <a:off x="6150321" y="6543430"/>
                <a:ext cx="586487" cy="147399"/>
              </a:xfrm>
              <a:prstGeom prst="rect">
                <a:avLst/>
              </a:prstGeom>
              <a:noFill/>
              <a:ln/>
            </p:spPr>
            <p:txBody>
              <a:bodyPr wrap="none" lIns="0" tIns="0" rIns="0" bIns="0" rtlCol="0" anchor="t"/>
              <a:lstStyle/>
              <a:p>
                <a:pPr marL="0" indent="0" algn="l">
                  <a:lnSpc>
                    <a:spcPts val="1150"/>
                  </a:lnSpc>
                  <a:buNone/>
                </a:pPr>
                <a:r>
                  <a:rPr lang="en-US" sz="1150">
                    <a:solidFill>
                      <a:srgbClr val="3B4E4E"/>
                    </a:solidFill>
                    <a:latin typeface="Overpass Light" pitchFamily="34" charset="0"/>
                    <a:ea typeface="Overpass Light" pitchFamily="34" charset="-122"/>
                    <a:cs typeface="Overpass Light" pitchFamily="34" charset="-120"/>
                  </a:rPr>
                  <a:t>Trust</a:t>
                </a:r>
                <a:endParaRPr lang="en-US" sz="1150"/>
              </a:p>
            </p:txBody>
          </p:sp>
          <p:sp>
            <p:nvSpPr>
              <p:cNvPr id="16" name="Shape 13"/>
              <p:cNvSpPr/>
              <p:nvPr/>
            </p:nvSpPr>
            <p:spPr>
              <a:xfrm>
                <a:off x="7058620" y="6529983"/>
                <a:ext cx="147399" cy="147399"/>
              </a:xfrm>
              <a:prstGeom prst="roundRect">
                <a:avLst>
                  <a:gd name="adj" fmla="val 12407"/>
                </a:avLst>
              </a:prstGeom>
              <a:solidFill>
                <a:srgbClr val="408164"/>
              </a:solidFill>
              <a:ln/>
            </p:spPr>
          </p:sp>
          <p:sp>
            <p:nvSpPr>
              <p:cNvPr id="17" name="Text 14"/>
              <p:cNvSpPr/>
              <p:nvPr/>
            </p:nvSpPr>
            <p:spPr>
              <a:xfrm>
                <a:off x="7266980" y="6529983"/>
                <a:ext cx="671155" cy="147399"/>
              </a:xfrm>
              <a:prstGeom prst="rect">
                <a:avLst/>
              </a:prstGeom>
              <a:noFill/>
              <a:ln/>
            </p:spPr>
            <p:txBody>
              <a:bodyPr wrap="none" lIns="0" tIns="0" rIns="0" bIns="0" rtlCol="0" anchor="t"/>
              <a:lstStyle/>
              <a:p>
                <a:pPr marL="0" indent="0" algn="l">
                  <a:lnSpc>
                    <a:spcPts val="1150"/>
                  </a:lnSpc>
                  <a:buNone/>
                </a:pPr>
                <a:r>
                  <a:rPr lang="en-US" sz="1150">
                    <a:solidFill>
                      <a:srgbClr val="3B4E4E"/>
                    </a:solidFill>
                    <a:latin typeface="Overpass Light" pitchFamily="34" charset="0"/>
                    <a:ea typeface="Overpass Light" pitchFamily="34" charset="-122"/>
                    <a:cs typeface="Overpass Light" pitchFamily="34" charset="-120"/>
                  </a:rPr>
                  <a:t>Negativity</a:t>
                </a:r>
                <a:endParaRPr lang="en-US" sz="1150"/>
              </a:p>
            </p:txBody>
          </p:sp>
          <p:sp>
            <p:nvSpPr>
              <p:cNvPr id="18" name="Shape 15"/>
              <p:cNvSpPr/>
              <p:nvPr/>
            </p:nvSpPr>
            <p:spPr>
              <a:xfrm>
                <a:off x="8191024" y="6529983"/>
                <a:ext cx="147399" cy="147399"/>
              </a:xfrm>
              <a:prstGeom prst="roundRect">
                <a:avLst>
                  <a:gd name="adj" fmla="val 12407"/>
                </a:avLst>
              </a:prstGeom>
              <a:solidFill>
                <a:srgbClr val="489070"/>
              </a:solidFill>
              <a:ln/>
            </p:spPr>
          </p:sp>
          <p:sp>
            <p:nvSpPr>
              <p:cNvPr id="19" name="Text 16"/>
              <p:cNvSpPr/>
              <p:nvPr/>
            </p:nvSpPr>
            <p:spPr>
              <a:xfrm>
                <a:off x="8345595" y="6543430"/>
                <a:ext cx="900911" cy="147399"/>
              </a:xfrm>
              <a:prstGeom prst="rect">
                <a:avLst/>
              </a:prstGeom>
              <a:noFill/>
              <a:ln/>
            </p:spPr>
            <p:txBody>
              <a:bodyPr wrap="none" lIns="0" tIns="0" rIns="0" bIns="0" rtlCol="0" anchor="t"/>
              <a:lstStyle/>
              <a:p>
                <a:pPr marL="0" indent="0" algn="l">
                  <a:lnSpc>
                    <a:spcPts val="1150"/>
                  </a:lnSpc>
                  <a:buNone/>
                </a:pPr>
                <a:r>
                  <a:rPr lang="en-US" sz="1150">
                    <a:solidFill>
                      <a:srgbClr val="3B4E4E"/>
                    </a:solidFill>
                    <a:latin typeface="Overpass Light" pitchFamily="34" charset="0"/>
                    <a:ea typeface="Overpass Light" pitchFamily="34" charset="-122"/>
                    <a:cs typeface="Overpass Light" pitchFamily="34" charset="-120"/>
                  </a:rPr>
                  <a:t>Positivity</a:t>
                </a:r>
                <a:endParaRPr lang="en-US" sz="1150"/>
              </a:p>
            </p:txBody>
          </p:sp>
        </p:grpSp>
      </p:grpSp>
      <p:sp>
        <p:nvSpPr>
          <p:cNvPr id="20" name="Text 17"/>
          <p:cNvSpPr/>
          <p:nvPr/>
        </p:nvSpPr>
        <p:spPr>
          <a:xfrm>
            <a:off x="793790" y="7138154"/>
            <a:ext cx="13042821" cy="235744"/>
          </a:xfrm>
          <a:prstGeom prst="rect">
            <a:avLst/>
          </a:prstGeom>
          <a:noFill/>
          <a:ln/>
        </p:spPr>
        <p:txBody>
          <a:bodyPr wrap="none" lIns="0" tIns="0" rIns="0" bIns="0" rtlCol="0" anchor="t"/>
          <a:lstStyle/>
          <a:p>
            <a:r>
              <a:rPr lang="en-US">
                <a:solidFill>
                  <a:srgbClr val="3B4E4E"/>
                </a:solidFill>
                <a:latin typeface="Overpass Light"/>
                <a:ea typeface="Overpass Light" pitchFamily="34" charset="-122"/>
                <a:cs typeface="Overpass Light" pitchFamily="34" charset="-120"/>
              </a:rPr>
              <a:t>Anxiety spiked on fear, BPD on anger, and depression on sadness. In contrast, Autism and Bipolar displayed stronger positivity</a:t>
            </a:r>
            <a:endParaRPr lang="en-US">
              <a:solidFill>
                <a:srgbClr val="000000"/>
              </a:solidFill>
              <a:latin typeface="Overpass Light"/>
              <a:ea typeface="Calibri"/>
              <a:cs typeface="Calibri"/>
            </a:endParaRPr>
          </a:p>
          <a:p>
            <a:r>
              <a:rPr lang="en-US">
                <a:solidFill>
                  <a:srgbClr val="3B4E4E"/>
                </a:solidFill>
                <a:latin typeface="Overpass Light"/>
                <a:ea typeface="Overpass Light" pitchFamily="34" charset="-122"/>
                <a:cs typeface="Overpass Light" pitchFamily="34" charset="-120"/>
              </a:rPr>
              <a:t> and trust. Schizophrenia was characterised by fear and negativity.</a:t>
            </a:r>
            <a:endParaRPr lang="en-US">
              <a:latin typeface="Overpass Light"/>
              <a:ea typeface="Calibri"/>
              <a:cs typeface="Calibri"/>
            </a:endParaRPr>
          </a:p>
        </p:txBody>
      </p:sp>
      <p:sp>
        <p:nvSpPr>
          <p:cNvPr id="21" name="Rectangle 20">
            <a:extLst>
              <a:ext uri="{FF2B5EF4-FFF2-40B4-BE49-F238E27FC236}">
                <a16:creationId xmlns:a16="http://schemas.microsoft.com/office/drawing/2014/main" id="{F2A24BF0-ED50-8E44-A7B2-CC0E9741A881}"/>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D92949A2-A883-511C-80FE-0E42601AB3D6}"/>
              </a:ext>
            </a:extLst>
          </p:cNvPr>
          <p:cNvPicPr>
            <a:picLocks noChangeAspect="1"/>
          </p:cNvPicPr>
          <p:nvPr/>
        </p:nvPicPr>
        <p:blipFill>
          <a:blip r:embed="rId4"/>
          <a:stretch>
            <a:fillRect/>
          </a:stretch>
        </p:blipFill>
        <p:spPr>
          <a:xfrm>
            <a:off x="9620967" y="1233487"/>
            <a:ext cx="5013768" cy="542982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06711"/>
            <a:ext cx="3627239" cy="354330"/>
          </a:xfrm>
          <a:prstGeom prst="rect">
            <a:avLst/>
          </a:prstGeom>
          <a:noFill/>
          <a:ln/>
        </p:spPr>
        <p:txBody>
          <a:bodyPr wrap="none" lIns="0" tIns="0" rIns="0" bIns="0" rtlCol="0" anchor="t"/>
          <a:lstStyle/>
          <a:p>
            <a:pPr marL="0" indent="0" algn="l">
              <a:lnSpc>
                <a:spcPts val="2750"/>
              </a:lnSpc>
              <a:buNone/>
            </a:pPr>
            <a:r>
              <a:rPr lang="en-US" sz="2200" b="1">
                <a:solidFill>
                  <a:srgbClr val="233939"/>
                </a:solidFill>
                <a:latin typeface="Syne Bold" pitchFamily="34" charset="0"/>
                <a:ea typeface="Syne Bold" pitchFamily="34" charset="-122"/>
                <a:cs typeface="Syne Bold" pitchFamily="34" charset="-120"/>
              </a:rPr>
              <a:t>Individual Post Analysis</a:t>
            </a:r>
            <a:endParaRPr lang="en-US" sz="2200"/>
          </a:p>
        </p:txBody>
      </p:sp>
      <p:sp>
        <p:nvSpPr>
          <p:cNvPr id="4" name="Text 1"/>
          <p:cNvSpPr/>
          <p:nvPr/>
        </p:nvSpPr>
        <p:spPr>
          <a:xfrm>
            <a:off x="6280190" y="1887855"/>
            <a:ext cx="7556421" cy="1133951"/>
          </a:xfrm>
          <a:prstGeom prst="rect">
            <a:avLst/>
          </a:prstGeom>
          <a:noFill/>
          <a:ln/>
        </p:spPr>
        <p:txBody>
          <a:bodyPr wrap="square" lIns="0" tIns="0" rIns="0" bIns="0" rtlCol="0" anchor="t"/>
          <a:lstStyle/>
          <a:p>
            <a:pPr marL="0" indent="0" algn="l">
              <a:lnSpc>
                <a:spcPts val="4450"/>
              </a:lnSpc>
              <a:buNone/>
            </a:pPr>
            <a:r>
              <a:rPr lang="en-US" sz="3550" b="1">
                <a:solidFill>
                  <a:srgbClr val="233939"/>
                </a:solidFill>
                <a:latin typeface="Syne Bold" pitchFamily="34" charset="0"/>
                <a:ea typeface="Syne Bold" pitchFamily="34" charset="-122"/>
                <a:cs typeface="Syne Bold" pitchFamily="34" charset="-120"/>
              </a:rPr>
              <a:t>Capturing Nuance in Personal Narratives</a:t>
            </a:r>
            <a:endParaRPr lang="en-US" sz="3550"/>
          </a:p>
        </p:txBody>
      </p:sp>
      <p:sp>
        <p:nvSpPr>
          <p:cNvPr id="5" name="Text 2"/>
          <p:cNvSpPr/>
          <p:nvPr/>
        </p:nvSpPr>
        <p:spPr>
          <a:xfrm>
            <a:off x="6280190" y="3361968"/>
            <a:ext cx="7556421" cy="725805"/>
          </a:xfrm>
          <a:prstGeom prst="rect">
            <a:avLst/>
          </a:prstGeom>
          <a:noFill/>
          <a:ln/>
        </p:spPr>
        <p:txBody>
          <a:bodyPr wrap="square" lIns="0" tIns="0" rIns="0" bIns="0" rtlCol="0" anchor="t"/>
          <a:lstStyle/>
          <a:p>
            <a:pPr marL="0" indent="0" algn="l">
              <a:lnSpc>
                <a:spcPts val="2850"/>
              </a:lnSpc>
              <a:buNone/>
            </a:pPr>
            <a:r>
              <a:rPr lang="en-US" sz="1750">
                <a:solidFill>
                  <a:srgbClr val="3B4E4E"/>
                </a:solidFill>
                <a:latin typeface="Overpass Light" pitchFamily="34" charset="0"/>
                <a:ea typeface="Overpass Light" pitchFamily="34" charset="-122"/>
                <a:cs typeface="Overpass Light" pitchFamily="34" charset="-120"/>
              </a:rPr>
              <a:t>The lexicon also provides granular insights into individual posts. For instance, in the post:</a:t>
            </a:r>
            <a:endParaRPr lang="en-US" sz="1750"/>
          </a:p>
        </p:txBody>
      </p:sp>
      <p:sp>
        <p:nvSpPr>
          <p:cNvPr id="6" name="Text 3"/>
          <p:cNvSpPr/>
          <p:nvPr/>
        </p:nvSpPr>
        <p:spPr>
          <a:xfrm>
            <a:off x="6620351" y="4598075"/>
            <a:ext cx="7216259" cy="362903"/>
          </a:xfrm>
          <a:prstGeom prst="rect">
            <a:avLst/>
          </a:prstGeom>
          <a:noFill/>
          <a:ln/>
        </p:spPr>
        <p:txBody>
          <a:bodyPr wrap="none" lIns="0" tIns="0" rIns="0" bIns="0" rtlCol="0" anchor="t"/>
          <a:lstStyle/>
          <a:p>
            <a:pPr>
              <a:lnSpc>
                <a:spcPts val="2850"/>
              </a:lnSpc>
            </a:pPr>
            <a:r>
              <a:rPr lang="en-US" sz="1750">
                <a:solidFill>
                  <a:srgbClr val="3B4E4E"/>
                </a:solidFill>
                <a:latin typeface="Overpass Light"/>
                <a:ea typeface="Overpass Light" pitchFamily="34" charset="-122"/>
                <a:cs typeface="Overpass Light" pitchFamily="34" charset="-120"/>
              </a:rPr>
              <a:t>"I feel hopeless and afraid, but talking to friends helps a bit."</a:t>
            </a:r>
            <a:endParaRPr lang="en-US" sz="1750">
              <a:latin typeface="Overpass Light"/>
            </a:endParaRPr>
          </a:p>
        </p:txBody>
      </p:sp>
      <p:sp>
        <p:nvSpPr>
          <p:cNvPr id="7" name="Shape 4"/>
          <p:cNvSpPr/>
          <p:nvPr/>
        </p:nvSpPr>
        <p:spPr>
          <a:xfrm>
            <a:off x="6280190" y="4342924"/>
            <a:ext cx="30480" cy="873204"/>
          </a:xfrm>
          <a:prstGeom prst="rect">
            <a:avLst/>
          </a:prstGeom>
          <a:solidFill>
            <a:srgbClr val="224435"/>
          </a:solidFill>
          <a:ln/>
        </p:spPr>
      </p:sp>
      <p:sp>
        <p:nvSpPr>
          <p:cNvPr id="8" name="Text 5"/>
          <p:cNvSpPr/>
          <p:nvPr/>
        </p:nvSpPr>
        <p:spPr>
          <a:xfrm>
            <a:off x="6280190" y="5471279"/>
            <a:ext cx="7556421" cy="1451610"/>
          </a:xfrm>
          <a:prstGeom prst="rect">
            <a:avLst/>
          </a:prstGeom>
          <a:noFill/>
          <a:ln/>
        </p:spPr>
        <p:txBody>
          <a:bodyPr wrap="square" lIns="0" tIns="0" rIns="0" bIns="0" rtlCol="0" anchor="t"/>
          <a:lstStyle/>
          <a:p>
            <a:pPr marL="0" indent="0" algn="l">
              <a:lnSpc>
                <a:spcPts val="2850"/>
              </a:lnSpc>
              <a:buNone/>
            </a:pPr>
            <a:r>
              <a:rPr lang="en-US" sz="1750">
                <a:solidFill>
                  <a:srgbClr val="3B4E4E"/>
                </a:solidFill>
                <a:latin typeface="Overpass Light" pitchFamily="34" charset="0"/>
                <a:ea typeface="Overpass Light" pitchFamily="34" charset="-122"/>
                <a:cs typeface="Overpass Light" pitchFamily="34" charset="-120"/>
              </a:rPr>
              <a:t>The detected emotions were primarily </a:t>
            </a:r>
            <a:r>
              <a:rPr lang="en-US" sz="1750" b="1">
                <a:solidFill>
                  <a:srgbClr val="3B4E4E"/>
                </a:solidFill>
                <a:latin typeface="Overpass Light" pitchFamily="34" charset="0"/>
                <a:ea typeface="Overpass Light" pitchFamily="34" charset="-122"/>
                <a:cs typeface="Overpass Light" pitchFamily="34" charset="-120"/>
              </a:rPr>
              <a:t>fear (0.667)</a:t>
            </a:r>
            <a:r>
              <a:rPr lang="en-US" sz="1750">
                <a:solidFill>
                  <a:srgbClr val="3B4E4E"/>
                </a:solidFill>
                <a:latin typeface="Overpass Light" pitchFamily="34" charset="0"/>
                <a:ea typeface="Overpass Light" pitchFamily="34" charset="-122"/>
                <a:cs typeface="Overpass Light" pitchFamily="34" charset="-120"/>
              </a:rPr>
              <a:t> and </a:t>
            </a:r>
            <a:r>
              <a:rPr lang="en-US" sz="1750" b="1">
                <a:solidFill>
                  <a:srgbClr val="3B4E4E"/>
                </a:solidFill>
                <a:latin typeface="Overpass Light" pitchFamily="34" charset="0"/>
                <a:ea typeface="Overpass Light" pitchFamily="34" charset="-122"/>
                <a:cs typeface="Overpass Light" pitchFamily="34" charset="-120"/>
              </a:rPr>
              <a:t>sadness (0.333)</a:t>
            </a:r>
            <a:r>
              <a:rPr lang="en-US" sz="1750">
                <a:solidFill>
                  <a:srgbClr val="3B4E4E"/>
                </a:solidFill>
                <a:latin typeface="Overpass Light" pitchFamily="34" charset="0"/>
                <a:ea typeface="Overpass Light" pitchFamily="34" charset="-122"/>
                <a:cs typeface="Overpass Light" pitchFamily="34" charset="-120"/>
              </a:rPr>
              <a:t>. This precisely aligns with human interpretation, where feelings of hopelessness and fear dominate, while social support offers a slight mitigating influence.</a:t>
            </a:r>
            <a:endParaRPr lang="en-US" sz="1750"/>
          </a:p>
        </p:txBody>
      </p:sp>
      <p:sp>
        <p:nvSpPr>
          <p:cNvPr id="9" name="Rectangle 8">
            <a:extLst>
              <a:ext uri="{FF2B5EF4-FFF2-40B4-BE49-F238E27FC236}">
                <a16:creationId xmlns:a16="http://schemas.microsoft.com/office/drawing/2014/main" id="{57C8ACAF-ABD5-C85E-8D0D-537E9A36B593}"/>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45557"/>
            <a:ext cx="7556421" cy="2835116"/>
          </a:xfrm>
          <a:prstGeom prst="rect">
            <a:avLst/>
          </a:prstGeom>
          <a:noFill/>
          <a:ln/>
        </p:spPr>
        <p:txBody>
          <a:bodyPr wrap="square" lIns="0" tIns="0" rIns="0" bIns="0" rtlCol="0" anchor="t"/>
          <a:lstStyle/>
          <a:p>
            <a:pPr marL="0" indent="0" algn="l">
              <a:lnSpc>
                <a:spcPts val="5550"/>
              </a:lnSpc>
              <a:buNone/>
            </a:pPr>
            <a:r>
              <a:rPr lang="en-US" sz="4450" b="1">
                <a:solidFill>
                  <a:srgbClr val="233939"/>
                </a:solidFill>
                <a:latin typeface="Syne Bold" pitchFamily="34" charset="0"/>
                <a:ea typeface="Syne Bold" pitchFamily="34" charset="-122"/>
                <a:cs typeface="Syne Bold" pitchFamily="34" charset="-120"/>
              </a:rPr>
              <a:t>Unveiling Latent Themes: Topic Modeling in Mental Health Forums</a:t>
            </a:r>
            <a:endParaRPr lang="en-US" sz="4450"/>
          </a:p>
        </p:txBody>
      </p:sp>
      <p:sp>
        <p:nvSpPr>
          <p:cNvPr id="4" name="Text 1"/>
          <p:cNvSpPr/>
          <p:nvPr/>
        </p:nvSpPr>
        <p:spPr>
          <a:xfrm>
            <a:off x="6280190" y="3820835"/>
            <a:ext cx="7556421" cy="1451610"/>
          </a:xfrm>
          <a:prstGeom prst="rect">
            <a:avLst/>
          </a:prstGeom>
          <a:noFill/>
          <a:ln/>
        </p:spPr>
        <p:txBody>
          <a:bodyPr wrap="square" lIns="0" tIns="0" rIns="0" bIns="0" rtlCol="0" anchor="t"/>
          <a:lstStyle/>
          <a:p>
            <a:pPr marL="0" indent="0" algn="l">
              <a:lnSpc>
                <a:spcPts val="2850"/>
              </a:lnSpc>
              <a:buNone/>
            </a:pPr>
            <a:r>
              <a:rPr lang="en-US" sz="1750">
                <a:solidFill>
                  <a:srgbClr val="3B4E4E"/>
                </a:solidFill>
                <a:latin typeface="Overpass Light" pitchFamily="34" charset="0"/>
                <a:ea typeface="Overpass Light" pitchFamily="34" charset="-122"/>
                <a:cs typeface="Overpass Light" pitchFamily="34" charset="-120"/>
              </a:rPr>
              <a:t>We employed Latent Dirichlet Allocation (LDA) to uncover the hidden thematic structures within a preprocessed Reddit mental health dataset. This method helps us understand the natural clusters of language used by individuals discussing their experiences.</a:t>
            </a:r>
            <a:endParaRPr lang="en-US" sz="1750"/>
          </a:p>
        </p:txBody>
      </p:sp>
      <p:sp>
        <p:nvSpPr>
          <p:cNvPr id="5" name="Shape 2"/>
          <p:cNvSpPr/>
          <p:nvPr/>
        </p:nvSpPr>
        <p:spPr>
          <a:xfrm>
            <a:off x="6280190" y="5527596"/>
            <a:ext cx="7556421" cy="2056328"/>
          </a:xfrm>
          <a:prstGeom prst="roundRect">
            <a:avLst>
              <a:gd name="adj" fmla="val 4633"/>
            </a:avLst>
          </a:prstGeom>
          <a:solidFill>
            <a:srgbClr val="DDEEE6"/>
          </a:solidFill>
          <a:ln w="7620">
            <a:solidFill>
              <a:srgbClr val="C3D4CC"/>
            </a:solidFill>
            <a:prstDash val="solid"/>
          </a:ln>
        </p:spPr>
      </p:sp>
      <p:sp>
        <p:nvSpPr>
          <p:cNvPr id="6" name="Shape 3"/>
          <p:cNvSpPr/>
          <p:nvPr/>
        </p:nvSpPr>
        <p:spPr>
          <a:xfrm>
            <a:off x="6287810" y="5535216"/>
            <a:ext cx="2513647" cy="2041088"/>
          </a:xfrm>
          <a:prstGeom prst="roundRect">
            <a:avLst>
              <a:gd name="adj" fmla="val 4667"/>
            </a:avLst>
          </a:prstGeom>
          <a:solidFill>
            <a:srgbClr val="DDEEE6"/>
          </a:solidFill>
          <a:ln/>
        </p:spPr>
      </p:sp>
      <p:sp>
        <p:nvSpPr>
          <p:cNvPr id="7" name="Text 4"/>
          <p:cNvSpPr/>
          <p:nvPr/>
        </p:nvSpPr>
        <p:spPr>
          <a:xfrm>
            <a:off x="6514624" y="5762030"/>
            <a:ext cx="1719858" cy="290274"/>
          </a:xfrm>
          <a:prstGeom prst="rect">
            <a:avLst/>
          </a:prstGeom>
          <a:noFill/>
          <a:ln/>
        </p:spPr>
        <p:txBody>
          <a:bodyPr wrap="none" lIns="0" tIns="0" rIns="0" bIns="0" rtlCol="0" anchor="t"/>
          <a:lstStyle/>
          <a:p>
            <a:pPr marL="0" indent="0" algn="l">
              <a:lnSpc>
                <a:spcPts val="2250"/>
              </a:lnSpc>
              <a:buNone/>
            </a:pPr>
            <a:r>
              <a:rPr lang="en-US" sz="1400" b="1">
                <a:solidFill>
                  <a:srgbClr val="3B4E4E"/>
                </a:solidFill>
                <a:latin typeface="Overpass Light" pitchFamily="34" charset="0"/>
                <a:ea typeface="Overpass Light" pitchFamily="34" charset="-122"/>
                <a:cs typeface="Overpass Light" pitchFamily="34" charset="-120"/>
              </a:rPr>
              <a:t>Reddit Dataset</a:t>
            </a:r>
            <a:endParaRPr lang="en-US" sz="1400"/>
          </a:p>
        </p:txBody>
      </p:sp>
      <p:sp>
        <p:nvSpPr>
          <p:cNvPr id="8" name="Text 5"/>
          <p:cNvSpPr/>
          <p:nvPr/>
        </p:nvSpPr>
        <p:spPr>
          <a:xfrm>
            <a:off x="6514624" y="6188392"/>
            <a:ext cx="1719858" cy="870823"/>
          </a:xfrm>
          <a:prstGeom prst="rect">
            <a:avLst/>
          </a:prstGeom>
          <a:noFill/>
          <a:ln/>
        </p:spPr>
        <p:txBody>
          <a:bodyPr wrap="square" lIns="0" tIns="0" rIns="0" bIns="0" rtlCol="0" anchor="t"/>
          <a:lstStyle/>
          <a:p>
            <a:pPr marL="0" indent="0" algn="l">
              <a:lnSpc>
                <a:spcPts val="2250"/>
              </a:lnSpc>
              <a:buNone/>
            </a:pPr>
            <a:r>
              <a:rPr lang="en-US" sz="1400">
                <a:solidFill>
                  <a:srgbClr val="3B4E4E"/>
                </a:solidFill>
                <a:latin typeface="Overpass Light" pitchFamily="34" charset="0"/>
                <a:ea typeface="Overpass Light" pitchFamily="34" charset="-122"/>
                <a:cs typeface="Overpass Light" pitchFamily="34" charset="-120"/>
              </a:rPr>
              <a:t>Analyzing real-world mental health discussions.</a:t>
            </a:r>
            <a:endParaRPr lang="en-US" sz="1400"/>
          </a:p>
        </p:txBody>
      </p:sp>
      <p:sp>
        <p:nvSpPr>
          <p:cNvPr id="9" name="Shape 6"/>
          <p:cNvSpPr/>
          <p:nvPr/>
        </p:nvSpPr>
        <p:spPr>
          <a:xfrm>
            <a:off x="8801457" y="5535216"/>
            <a:ext cx="2513767" cy="2041088"/>
          </a:xfrm>
          <a:prstGeom prst="rect">
            <a:avLst/>
          </a:prstGeom>
          <a:solidFill>
            <a:srgbClr val="DDEEE6"/>
          </a:solidFill>
          <a:ln/>
        </p:spPr>
      </p:sp>
      <p:sp>
        <p:nvSpPr>
          <p:cNvPr id="10" name="Shape 7"/>
          <p:cNvSpPr/>
          <p:nvPr/>
        </p:nvSpPr>
        <p:spPr>
          <a:xfrm>
            <a:off x="8801457" y="5535216"/>
            <a:ext cx="30480" cy="2041088"/>
          </a:xfrm>
          <a:prstGeom prst="roundRect">
            <a:avLst>
              <a:gd name="adj" fmla="val 312558"/>
            </a:avLst>
          </a:prstGeom>
          <a:solidFill>
            <a:srgbClr val="C3D4CC"/>
          </a:solidFill>
          <a:ln/>
        </p:spPr>
      </p:sp>
      <p:sp>
        <p:nvSpPr>
          <p:cNvPr id="11" name="Text 8"/>
          <p:cNvSpPr/>
          <p:nvPr/>
        </p:nvSpPr>
        <p:spPr>
          <a:xfrm>
            <a:off x="9368433" y="5762030"/>
            <a:ext cx="1379815" cy="580549"/>
          </a:xfrm>
          <a:prstGeom prst="rect">
            <a:avLst/>
          </a:prstGeom>
          <a:noFill/>
          <a:ln/>
        </p:spPr>
        <p:txBody>
          <a:bodyPr wrap="square" lIns="0" tIns="0" rIns="0" bIns="0" rtlCol="0" anchor="t"/>
          <a:lstStyle/>
          <a:p>
            <a:pPr marL="0" indent="0" algn="l">
              <a:lnSpc>
                <a:spcPts val="2250"/>
              </a:lnSpc>
              <a:buNone/>
            </a:pPr>
            <a:r>
              <a:rPr lang="en-US" sz="1400" b="1">
                <a:solidFill>
                  <a:srgbClr val="3B4E4E"/>
                </a:solidFill>
                <a:latin typeface="Overpass Light" pitchFamily="34" charset="0"/>
                <a:ea typeface="Overpass Light" pitchFamily="34" charset="-122"/>
                <a:cs typeface="Overpass Light" pitchFamily="34" charset="-120"/>
              </a:rPr>
              <a:t>Latent Structures</a:t>
            </a:r>
            <a:endParaRPr lang="en-US" sz="1400"/>
          </a:p>
        </p:txBody>
      </p:sp>
      <p:sp>
        <p:nvSpPr>
          <p:cNvPr id="12" name="Text 9"/>
          <p:cNvSpPr/>
          <p:nvPr/>
        </p:nvSpPr>
        <p:spPr>
          <a:xfrm>
            <a:off x="9368433" y="6478667"/>
            <a:ext cx="1379815" cy="870823"/>
          </a:xfrm>
          <a:prstGeom prst="rect">
            <a:avLst/>
          </a:prstGeom>
          <a:noFill/>
          <a:ln/>
        </p:spPr>
        <p:txBody>
          <a:bodyPr wrap="square" lIns="0" tIns="0" rIns="0" bIns="0" rtlCol="0" anchor="t"/>
          <a:lstStyle/>
          <a:p>
            <a:pPr marL="0" indent="0" algn="l">
              <a:lnSpc>
                <a:spcPts val="2250"/>
              </a:lnSpc>
              <a:buNone/>
            </a:pPr>
            <a:r>
              <a:rPr lang="en-US" sz="1400">
                <a:solidFill>
                  <a:srgbClr val="3B4E4E"/>
                </a:solidFill>
                <a:latin typeface="Overpass Light" pitchFamily="34" charset="0"/>
                <a:ea typeface="Overpass Light" pitchFamily="34" charset="-122"/>
                <a:cs typeface="Overpass Light" pitchFamily="34" charset="-120"/>
              </a:rPr>
              <a:t>Identifying hidden thematic patterns.</a:t>
            </a:r>
            <a:endParaRPr lang="en-US" sz="1400"/>
          </a:p>
        </p:txBody>
      </p:sp>
      <p:sp>
        <p:nvSpPr>
          <p:cNvPr id="13" name="Shape 10"/>
          <p:cNvSpPr/>
          <p:nvPr/>
        </p:nvSpPr>
        <p:spPr>
          <a:xfrm>
            <a:off x="8517969" y="6272212"/>
            <a:ext cx="566976" cy="566976"/>
          </a:xfrm>
          <a:prstGeom prst="roundRect">
            <a:avLst>
              <a:gd name="adj" fmla="val 16803"/>
            </a:avLst>
          </a:prstGeom>
          <a:solidFill>
            <a:srgbClr val="FFFDE6"/>
          </a:solidFill>
          <a:ln w="30480">
            <a:solidFill>
              <a:srgbClr val="C3D4CC"/>
            </a:solidFill>
            <a:prstDash val="solid"/>
          </a:ln>
        </p:spPr>
      </p:sp>
      <p:pic>
        <p:nvPicPr>
          <p:cNvPr id="14" name="Image 1" descr="preencoded.png"/>
          <p:cNvPicPr>
            <a:picLocks noChangeAspect="1"/>
          </p:cNvPicPr>
          <p:nvPr/>
        </p:nvPicPr>
        <p:blipFill>
          <a:blip r:embed="rId4"/>
          <a:stretch>
            <a:fillRect/>
          </a:stretch>
        </p:blipFill>
        <p:spPr>
          <a:xfrm>
            <a:off x="8659654" y="6378535"/>
            <a:ext cx="283488" cy="354330"/>
          </a:xfrm>
          <a:prstGeom prst="rect">
            <a:avLst/>
          </a:prstGeom>
        </p:spPr>
      </p:pic>
      <p:sp>
        <p:nvSpPr>
          <p:cNvPr id="15" name="Shape 11"/>
          <p:cNvSpPr/>
          <p:nvPr/>
        </p:nvSpPr>
        <p:spPr>
          <a:xfrm>
            <a:off x="11315224" y="5535216"/>
            <a:ext cx="2513767" cy="2041088"/>
          </a:xfrm>
          <a:prstGeom prst="rect">
            <a:avLst/>
          </a:prstGeom>
          <a:solidFill>
            <a:srgbClr val="DDEEE6"/>
          </a:solidFill>
          <a:ln/>
        </p:spPr>
      </p:sp>
      <p:sp>
        <p:nvSpPr>
          <p:cNvPr id="16" name="Shape 12"/>
          <p:cNvSpPr/>
          <p:nvPr/>
        </p:nvSpPr>
        <p:spPr>
          <a:xfrm>
            <a:off x="11315224" y="5535216"/>
            <a:ext cx="30480" cy="2041088"/>
          </a:xfrm>
          <a:prstGeom prst="roundRect">
            <a:avLst>
              <a:gd name="adj" fmla="val 312558"/>
            </a:avLst>
          </a:prstGeom>
          <a:solidFill>
            <a:srgbClr val="C3D4CC"/>
          </a:solidFill>
          <a:ln/>
        </p:spPr>
      </p:sp>
      <p:sp>
        <p:nvSpPr>
          <p:cNvPr id="17" name="Text 13"/>
          <p:cNvSpPr/>
          <p:nvPr/>
        </p:nvSpPr>
        <p:spPr>
          <a:xfrm>
            <a:off x="11882199" y="5762030"/>
            <a:ext cx="1719977" cy="290274"/>
          </a:xfrm>
          <a:prstGeom prst="rect">
            <a:avLst/>
          </a:prstGeom>
          <a:noFill/>
          <a:ln/>
        </p:spPr>
        <p:txBody>
          <a:bodyPr wrap="none" lIns="0" tIns="0" rIns="0" bIns="0" rtlCol="0" anchor="t"/>
          <a:lstStyle/>
          <a:p>
            <a:pPr marL="0" indent="0" algn="l">
              <a:lnSpc>
                <a:spcPts val="2250"/>
              </a:lnSpc>
              <a:buNone/>
            </a:pPr>
            <a:r>
              <a:rPr lang="en-US" sz="1400" b="1">
                <a:solidFill>
                  <a:srgbClr val="3B4E4E"/>
                </a:solidFill>
                <a:latin typeface="Overpass Light" pitchFamily="34" charset="0"/>
                <a:ea typeface="Overpass Light" pitchFamily="34" charset="-122"/>
                <a:cs typeface="Overpass Light" pitchFamily="34" charset="-120"/>
              </a:rPr>
              <a:t>LDA Application</a:t>
            </a:r>
            <a:endParaRPr lang="en-US" sz="1400"/>
          </a:p>
        </p:txBody>
      </p:sp>
      <p:sp>
        <p:nvSpPr>
          <p:cNvPr id="18" name="Text 14"/>
          <p:cNvSpPr/>
          <p:nvPr/>
        </p:nvSpPr>
        <p:spPr>
          <a:xfrm>
            <a:off x="11882199" y="6188392"/>
            <a:ext cx="1719977" cy="870823"/>
          </a:xfrm>
          <a:prstGeom prst="rect">
            <a:avLst/>
          </a:prstGeom>
          <a:noFill/>
          <a:ln/>
        </p:spPr>
        <p:txBody>
          <a:bodyPr wrap="square" lIns="0" tIns="0" rIns="0" bIns="0" rtlCol="0" anchor="t"/>
          <a:lstStyle/>
          <a:p>
            <a:pPr marL="0" indent="0" algn="l">
              <a:lnSpc>
                <a:spcPts val="2250"/>
              </a:lnSpc>
              <a:buNone/>
            </a:pPr>
            <a:r>
              <a:rPr lang="en-US" sz="1400">
                <a:solidFill>
                  <a:srgbClr val="3B4E4E"/>
                </a:solidFill>
                <a:latin typeface="Overpass Light" pitchFamily="34" charset="0"/>
                <a:ea typeface="Overpass Light" pitchFamily="34" charset="-122"/>
                <a:cs typeface="Overpass Light" pitchFamily="34" charset="-120"/>
              </a:rPr>
              <a:t>Utilizing a robust topic modeling framework.</a:t>
            </a:r>
            <a:endParaRPr lang="en-US" sz="1400"/>
          </a:p>
        </p:txBody>
      </p:sp>
      <p:sp>
        <p:nvSpPr>
          <p:cNvPr id="19" name="Shape 15"/>
          <p:cNvSpPr/>
          <p:nvPr/>
        </p:nvSpPr>
        <p:spPr>
          <a:xfrm>
            <a:off x="11031736" y="6272212"/>
            <a:ext cx="566976" cy="566976"/>
          </a:xfrm>
          <a:prstGeom prst="roundRect">
            <a:avLst>
              <a:gd name="adj" fmla="val 16803"/>
            </a:avLst>
          </a:prstGeom>
          <a:solidFill>
            <a:srgbClr val="FFFDE6"/>
          </a:solidFill>
          <a:ln w="30480">
            <a:solidFill>
              <a:srgbClr val="C3D4CC"/>
            </a:solidFill>
            <a:prstDash val="solid"/>
          </a:ln>
        </p:spPr>
      </p:sp>
      <p:pic>
        <p:nvPicPr>
          <p:cNvPr id="20" name="Image 2" descr="preencoded.png"/>
          <p:cNvPicPr>
            <a:picLocks noChangeAspect="1"/>
          </p:cNvPicPr>
          <p:nvPr/>
        </p:nvPicPr>
        <p:blipFill>
          <a:blip r:embed="rId5"/>
          <a:stretch>
            <a:fillRect/>
          </a:stretch>
        </p:blipFill>
        <p:spPr>
          <a:xfrm>
            <a:off x="11173420" y="6378535"/>
            <a:ext cx="283488" cy="354330"/>
          </a:xfrm>
          <a:prstGeom prst="rect">
            <a:avLst/>
          </a:prstGeom>
        </p:spPr>
      </p:pic>
      <p:sp>
        <p:nvSpPr>
          <p:cNvPr id="21" name="Rectangle 20">
            <a:extLst>
              <a:ext uri="{FF2B5EF4-FFF2-40B4-BE49-F238E27FC236}">
                <a16:creationId xmlns:a16="http://schemas.microsoft.com/office/drawing/2014/main" id="{FAF3D7C1-098E-64FC-0233-653ABE635DE4}"/>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674132"/>
            <a:ext cx="13042821" cy="1204913"/>
          </a:xfrm>
          <a:prstGeom prst="rect">
            <a:avLst/>
          </a:prstGeom>
          <a:noFill/>
          <a:ln/>
        </p:spPr>
        <p:txBody>
          <a:bodyPr wrap="square" lIns="0" tIns="0" rIns="0" bIns="0" rtlCol="0" anchor="t"/>
          <a:lstStyle/>
          <a:p>
            <a:pPr marL="0" indent="0" algn="l">
              <a:lnSpc>
                <a:spcPts val="4700"/>
              </a:lnSpc>
              <a:buNone/>
            </a:pPr>
            <a:r>
              <a:rPr lang="en-US" sz="3750" b="1">
                <a:solidFill>
                  <a:srgbClr val="233939"/>
                </a:solidFill>
                <a:latin typeface="Syne Bold" pitchFamily="34" charset="0"/>
                <a:ea typeface="Syne Bold" pitchFamily="34" charset="-122"/>
                <a:cs typeface="Syne Bold" pitchFamily="34" charset="-120"/>
              </a:rPr>
              <a:t>Decoding the Discourse: Key Topics and Their Salient Terms</a:t>
            </a:r>
            <a:endParaRPr lang="en-US" sz="3750"/>
          </a:p>
        </p:txBody>
      </p:sp>
      <p:sp>
        <p:nvSpPr>
          <p:cNvPr id="3" name="Shape 1"/>
          <p:cNvSpPr/>
          <p:nvPr/>
        </p:nvSpPr>
        <p:spPr>
          <a:xfrm>
            <a:off x="793790" y="2264569"/>
            <a:ext cx="4219099" cy="1457682"/>
          </a:xfrm>
          <a:prstGeom prst="roundRect">
            <a:avLst>
              <a:gd name="adj" fmla="val 5555"/>
            </a:avLst>
          </a:prstGeom>
          <a:solidFill>
            <a:srgbClr val="FFFDE6"/>
          </a:solidFill>
          <a:ln w="22860">
            <a:solidFill>
              <a:srgbClr val="C3D4CC"/>
            </a:solidFill>
            <a:prstDash val="solid"/>
          </a:ln>
        </p:spPr>
      </p:sp>
      <p:sp>
        <p:nvSpPr>
          <p:cNvPr id="4" name="Text 2"/>
          <p:cNvSpPr/>
          <p:nvPr/>
        </p:nvSpPr>
        <p:spPr>
          <a:xfrm>
            <a:off x="1074063" y="2480191"/>
            <a:ext cx="3658553" cy="301228"/>
          </a:xfrm>
          <a:prstGeom prst="rect">
            <a:avLst/>
          </a:prstGeom>
          <a:noFill/>
          <a:ln/>
        </p:spPr>
        <p:txBody>
          <a:bodyPr wrap="none" lIns="0" tIns="0" rIns="0" bIns="0" rtlCol="0" anchor="t"/>
          <a:lstStyle/>
          <a:p>
            <a:pPr marL="0" indent="0" algn="ctr">
              <a:lnSpc>
                <a:spcPts val="2350"/>
              </a:lnSpc>
              <a:buNone/>
            </a:pPr>
            <a:r>
              <a:rPr lang="en-US" sz="1850" b="1">
                <a:solidFill>
                  <a:srgbClr val="3B4E4E"/>
                </a:solidFill>
                <a:latin typeface="Syne Bold" pitchFamily="34" charset="0"/>
                <a:ea typeface="Syne Bold" pitchFamily="34" charset="-122"/>
                <a:cs typeface="Syne Bold" pitchFamily="34" charset="-120"/>
              </a:rPr>
              <a:t>Topic 1: Emotional Struggles</a:t>
            </a:r>
            <a:endParaRPr lang="en-US" sz="1850"/>
          </a:p>
        </p:txBody>
      </p:sp>
      <p:sp>
        <p:nvSpPr>
          <p:cNvPr id="5" name="Text 3"/>
          <p:cNvSpPr/>
          <p:nvPr/>
        </p:nvSpPr>
        <p:spPr>
          <a:xfrm>
            <a:off x="1009412" y="2897029"/>
            <a:ext cx="3787854" cy="308372"/>
          </a:xfrm>
          <a:prstGeom prst="rect">
            <a:avLst/>
          </a:prstGeom>
          <a:noFill/>
          <a:ln/>
        </p:spPr>
        <p:txBody>
          <a:bodyPr wrap="none" lIns="0" tIns="0" rIns="0" bIns="0" rtlCol="0" anchor="t"/>
          <a:lstStyle/>
          <a:p>
            <a:pPr marL="0" indent="0" algn="ctr">
              <a:lnSpc>
                <a:spcPts val="2400"/>
              </a:lnSpc>
              <a:buNone/>
            </a:pPr>
            <a:r>
              <a:rPr lang="en-US" sz="1500">
                <a:solidFill>
                  <a:srgbClr val="3B4E4E"/>
                </a:solidFill>
                <a:latin typeface="Overpass Light" pitchFamily="34" charset="0"/>
                <a:ea typeface="Overpass Light" pitchFamily="34" charset="-122"/>
                <a:cs typeface="Overpass Light" pitchFamily="34" charset="-120"/>
              </a:rPr>
              <a:t>don't, feel, like, know, want, can't</a:t>
            </a:r>
            <a:endParaRPr lang="en-US" sz="1500"/>
          </a:p>
        </p:txBody>
      </p:sp>
      <p:sp>
        <p:nvSpPr>
          <p:cNvPr id="6" name="Shape 4"/>
          <p:cNvSpPr/>
          <p:nvPr/>
        </p:nvSpPr>
        <p:spPr>
          <a:xfrm>
            <a:off x="5205651" y="2264569"/>
            <a:ext cx="4219099" cy="1457682"/>
          </a:xfrm>
          <a:prstGeom prst="roundRect">
            <a:avLst>
              <a:gd name="adj" fmla="val 5555"/>
            </a:avLst>
          </a:prstGeom>
          <a:solidFill>
            <a:srgbClr val="FFFDE6"/>
          </a:solidFill>
          <a:ln w="22860">
            <a:solidFill>
              <a:srgbClr val="C3D4CC"/>
            </a:solidFill>
            <a:prstDash val="solid"/>
          </a:ln>
        </p:spPr>
      </p:sp>
      <p:sp>
        <p:nvSpPr>
          <p:cNvPr id="7" name="Text 5"/>
          <p:cNvSpPr/>
          <p:nvPr/>
        </p:nvSpPr>
        <p:spPr>
          <a:xfrm>
            <a:off x="5421273" y="2480191"/>
            <a:ext cx="3787854" cy="602456"/>
          </a:xfrm>
          <a:prstGeom prst="rect">
            <a:avLst/>
          </a:prstGeom>
          <a:noFill/>
          <a:ln/>
        </p:spPr>
        <p:txBody>
          <a:bodyPr wrap="square" lIns="0" tIns="0" rIns="0" bIns="0" rtlCol="0" anchor="t"/>
          <a:lstStyle/>
          <a:p>
            <a:pPr marL="0" indent="0" algn="ctr">
              <a:lnSpc>
                <a:spcPts val="2350"/>
              </a:lnSpc>
              <a:buNone/>
            </a:pPr>
            <a:r>
              <a:rPr lang="en-US" sz="1850" b="1">
                <a:solidFill>
                  <a:srgbClr val="3B4E4E"/>
                </a:solidFill>
                <a:latin typeface="Syne Bold" pitchFamily="34" charset="0"/>
                <a:ea typeface="Syne Bold" pitchFamily="34" charset="-122"/>
                <a:cs typeface="Syne Bold" pitchFamily="34" charset="-120"/>
              </a:rPr>
              <a:t>Topic 2: Daily Cycles &amp; Fatigue</a:t>
            </a:r>
            <a:endParaRPr lang="en-US" sz="1850"/>
          </a:p>
        </p:txBody>
      </p:sp>
      <p:sp>
        <p:nvSpPr>
          <p:cNvPr id="8" name="Text 6"/>
          <p:cNvSpPr/>
          <p:nvPr/>
        </p:nvSpPr>
        <p:spPr>
          <a:xfrm>
            <a:off x="5421273" y="3198257"/>
            <a:ext cx="3787854" cy="308372"/>
          </a:xfrm>
          <a:prstGeom prst="rect">
            <a:avLst/>
          </a:prstGeom>
          <a:noFill/>
          <a:ln/>
        </p:spPr>
        <p:txBody>
          <a:bodyPr wrap="none" lIns="0" tIns="0" rIns="0" bIns="0" rtlCol="0" anchor="t"/>
          <a:lstStyle/>
          <a:p>
            <a:pPr marL="0" indent="0" algn="ctr">
              <a:lnSpc>
                <a:spcPts val="2400"/>
              </a:lnSpc>
              <a:buNone/>
            </a:pPr>
            <a:r>
              <a:rPr lang="en-US" sz="1500">
                <a:solidFill>
                  <a:srgbClr val="3B4E4E"/>
                </a:solidFill>
                <a:latin typeface="Overpass Light" pitchFamily="34" charset="0"/>
                <a:ea typeface="Overpass Light" pitchFamily="34" charset="-122"/>
                <a:cs typeface="Overpass Light" pitchFamily="34" charset="-120"/>
              </a:rPr>
              <a:t>day, sleep, time, night, feeling</a:t>
            </a:r>
            <a:endParaRPr lang="en-US" sz="1500"/>
          </a:p>
        </p:txBody>
      </p:sp>
      <p:sp>
        <p:nvSpPr>
          <p:cNvPr id="9" name="Shape 7"/>
          <p:cNvSpPr/>
          <p:nvPr/>
        </p:nvSpPr>
        <p:spPr>
          <a:xfrm>
            <a:off x="9617512" y="2264569"/>
            <a:ext cx="4219099" cy="1457682"/>
          </a:xfrm>
          <a:prstGeom prst="roundRect">
            <a:avLst>
              <a:gd name="adj" fmla="val 5555"/>
            </a:avLst>
          </a:prstGeom>
          <a:solidFill>
            <a:srgbClr val="FFFDE6"/>
          </a:solidFill>
          <a:ln w="22860">
            <a:solidFill>
              <a:srgbClr val="C3D4CC"/>
            </a:solidFill>
            <a:prstDash val="solid"/>
          </a:ln>
        </p:spPr>
      </p:sp>
      <p:sp>
        <p:nvSpPr>
          <p:cNvPr id="10" name="Text 8"/>
          <p:cNvSpPr/>
          <p:nvPr/>
        </p:nvSpPr>
        <p:spPr>
          <a:xfrm>
            <a:off x="9833134" y="2480191"/>
            <a:ext cx="3787854" cy="602456"/>
          </a:xfrm>
          <a:prstGeom prst="rect">
            <a:avLst/>
          </a:prstGeom>
          <a:noFill/>
          <a:ln/>
        </p:spPr>
        <p:txBody>
          <a:bodyPr wrap="square" lIns="0" tIns="0" rIns="0" bIns="0" rtlCol="0" anchor="t"/>
          <a:lstStyle/>
          <a:p>
            <a:pPr marL="0" indent="0" algn="ctr">
              <a:lnSpc>
                <a:spcPts val="2350"/>
              </a:lnSpc>
              <a:buNone/>
            </a:pPr>
            <a:r>
              <a:rPr lang="en-US" sz="1850" b="1">
                <a:solidFill>
                  <a:srgbClr val="3B4E4E"/>
                </a:solidFill>
                <a:latin typeface="Syne Bold" pitchFamily="34" charset="0"/>
                <a:ea typeface="Syne Bold" pitchFamily="34" charset="-122"/>
                <a:cs typeface="Syne Bold" pitchFamily="34" charset="-120"/>
              </a:rPr>
              <a:t>Topic 3: Interpersonal Conflict</a:t>
            </a:r>
            <a:endParaRPr lang="en-US" sz="1850"/>
          </a:p>
        </p:txBody>
      </p:sp>
      <p:sp>
        <p:nvSpPr>
          <p:cNvPr id="11" name="Text 9"/>
          <p:cNvSpPr/>
          <p:nvPr/>
        </p:nvSpPr>
        <p:spPr>
          <a:xfrm>
            <a:off x="9833134" y="3198257"/>
            <a:ext cx="3787854" cy="308372"/>
          </a:xfrm>
          <a:prstGeom prst="rect">
            <a:avLst/>
          </a:prstGeom>
          <a:noFill/>
          <a:ln/>
        </p:spPr>
        <p:txBody>
          <a:bodyPr wrap="none" lIns="0" tIns="0" rIns="0" bIns="0" rtlCol="0" anchor="t"/>
          <a:lstStyle/>
          <a:p>
            <a:pPr marL="0" indent="0" algn="ctr">
              <a:lnSpc>
                <a:spcPts val="2400"/>
              </a:lnSpc>
              <a:buNone/>
            </a:pPr>
            <a:r>
              <a:rPr lang="en-US" sz="1500">
                <a:solidFill>
                  <a:srgbClr val="3B4E4E"/>
                </a:solidFill>
                <a:latin typeface="Overpass Light" pitchFamily="34" charset="0"/>
                <a:ea typeface="Overpass Light" pitchFamily="34" charset="-122"/>
                <a:cs typeface="Overpass Light" pitchFamily="34" charset="-120"/>
              </a:rPr>
              <a:t>friend, said, told, back, didn't</a:t>
            </a:r>
            <a:endParaRPr lang="en-US" sz="1500"/>
          </a:p>
        </p:txBody>
      </p:sp>
      <p:sp>
        <p:nvSpPr>
          <p:cNvPr id="12" name="Shape 10"/>
          <p:cNvSpPr/>
          <p:nvPr/>
        </p:nvSpPr>
        <p:spPr>
          <a:xfrm>
            <a:off x="793790" y="3915013"/>
            <a:ext cx="4219099" cy="1766054"/>
          </a:xfrm>
          <a:prstGeom prst="roundRect">
            <a:avLst>
              <a:gd name="adj" fmla="val 4585"/>
            </a:avLst>
          </a:prstGeom>
          <a:solidFill>
            <a:srgbClr val="FFFDE6"/>
          </a:solidFill>
          <a:ln w="22860">
            <a:solidFill>
              <a:srgbClr val="C3D4CC"/>
            </a:solidFill>
            <a:prstDash val="solid"/>
          </a:ln>
        </p:spPr>
      </p:sp>
      <p:sp>
        <p:nvSpPr>
          <p:cNvPr id="13" name="Text 11"/>
          <p:cNvSpPr/>
          <p:nvPr/>
        </p:nvSpPr>
        <p:spPr>
          <a:xfrm>
            <a:off x="1222415" y="4130635"/>
            <a:ext cx="3361730" cy="301228"/>
          </a:xfrm>
          <a:prstGeom prst="rect">
            <a:avLst/>
          </a:prstGeom>
          <a:noFill/>
          <a:ln/>
        </p:spPr>
        <p:txBody>
          <a:bodyPr wrap="none" lIns="0" tIns="0" rIns="0" bIns="0" rtlCol="0" anchor="t"/>
          <a:lstStyle/>
          <a:p>
            <a:pPr marL="0" indent="0" algn="ctr">
              <a:lnSpc>
                <a:spcPts val="2350"/>
              </a:lnSpc>
              <a:buNone/>
            </a:pPr>
            <a:r>
              <a:rPr lang="en-US" sz="1850" b="1">
                <a:solidFill>
                  <a:srgbClr val="3B4E4E"/>
                </a:solidFill>
                <a:latin typeface="Syne Bold" pitchFamily="34" charset="0"/>
                <a:ea typeface="Syne Bold" pitchFamily="34" charset="-122"/>
                <a:cs typeface="Syne Bold" pitchFamily="34" charset="-120"/>
              </a:rPr>
              <a:t>Topic 4: Functional Stress</a:t>
            </a:r>
            <a:endParaRPr lang="en-US" sz="1850"/>
          </a:p>
        </p:txBody>
      </p:sp>
      <p:sp>
        <p:nvSpPr>
          <p:cNvPr id="14" name="Text 12"/>
          <p:cNvSpPr/>
          <p:nvPr/>
        </p:nvSpPr>
        <p:spPr>
          <a:xfrm>
            <a:off x="1009412" y="4547473"/>
            <a:ext cx="3787854" cy="308372"/>
          </a:xfrm>
          <a:prstGeom prst="rect">
            <a:avLst/>
          </a:prstGeom>
          <a:noFill/>
          <a:ln/>
        </p:spPr>
        <p:txBody>
          <a:bodyPr wrap="none" lIns="0" tIns="0" rIns="0" bIns="0" rtlCol="0" anchor="t"/>
          <a:lstStyle/>
          <a:p>
            <a:pPr marL="0" indent="0" algn="ctr">
              <a:lnSpc>
                <a:spcPts val="2400"/>
              </a:lnSpc>
              <a:buNone/>
            </a:pPr>
            <a:r>
              <a:rPr lang="en-US" sz="1500">
                <a:solidFill>
                  <a:srgbClr val="3B4E4E"/>
                </a:solidFill>
                <a:latin typeface="Overpass Light" pitchFamily="34" charset="0"/>
                <a:ea typeface="Overpass Light" pitchFamily="34" charset="-122"/>
                <a:cs typeface="Overpass Light" pitchFamily="34" charset="-120"/>
              </a:rPr>
              <a:t>job, work, school, year, going</a:t>
            </a:r>
            <a:endParaRPr lang="en-US" sz="1500"/>
          </a:p>
        </p:txBody>
      </p:sp>
      <p:sp>
        <p:nvSpPr>
          <p:cNvPr id="15" name="Shape 13"/>
          <p:cNvSpPr/>
          <p:nvPr/>
        </p:nvSpPr>
        <p:spPr>
          <a:xfrm>
            <a:off x="5205651" y="3915013"/>
            <a:ext cx="4219099" cy="1766054"/>
          </a:xfrm>
          <a:prstGeom prst="roundRect">
            <a:avLst>
              <a:gd name="adj" fmla="val 4585"/>
            </a:avLst>
          </a:prstGeom>
          <a:solidFill>
            <a:srgbClr val="FFFDE6"/>
          </a:solidFill>
          <a:ln w="22860">
            <a:solidFill>
              <a:srgbClr val="C3D4CC"/>
            </a:solidFill>
            <a:prstDash val="solid"/>
          </a:ln>
        </p:spPr>
      </p:sp>
      <p:sp>
        <p:nvSpPr>
          <p:cNvPr id="16" name="Text 14"/>
          <p:cNvSpPr/>
          <p:nvPr/>
        </p:nvSpPr>
        <p:spPr>
          <a:xfrm>
            <a:off x="5421273" y="4130635"/>
            <a:ext cx="3787854" cy="602456"/>
          </a:xfrm>
          <a:prstGeom prst="rect">
            <a:avLst/>
          </a:prstGeom>
          <a:noFill/>
          <a:ln/>
        </p:spPr>
        <p:txBody>
          <a:bodyPr wrap="square" lIns="0" tIns="0" rIns="0" bIns="0" rtlCol="0" anchor="t"/>
          <a:lstStyle/>
          <a:p>
            <a:pPr marL="0" indent="0" algn="ctr">
              <a:lnSpc>
                <a:spcPts val="2350"/>
              </a:lnSpc>
              <a:buNone/>
            </a:pPr>
            <a:r>
              <a:rPr lang="en-US" sz="1850" b="1">
                <a:solidFill>
                  <a:srgbClr val="3B4E4E"/>
                </a:solidFill>
                <a:latin typeface="Syne Bold" pitchFamily="34" charset="0"/>
                <a:ea typeface="Syne Bold" pitchFamily="34" charset="-122"/>
                <a:cs typeface="Syne Bold" pitchFamily="34" charset="-120"/>
              </a:rPr>
              <a:t>Topic 5: Diagnosis &amp; Treatment</a:t>
            </a:r>
            <a:endParaRPr lang="en-US" sz="1850"/>
          </a:p>
        </p:txBody>
      </p:sp>
      <p:sp>
        <p:nvSpPr>
          <p:cNvPr id="17" name="Text 15"/>
          <p:cNvSpPr/>
          <p:nvPr/>
        </p:nvSpPr>
        <p:spPr>
          <a:xfrm>
            <a:off x="5421273" y="4848701"/>
            <a:ext cx="3787854" cy="616744"/>
          </a:xfrm>
          <a:prstGeom prst="rect">
            <a:avLst/>
          </a:prstGeom>
          <a:noFill/>
          <a:ln/>
        </p:spPr>
        <p:txBody>
          <a:bodyPr wrap="square" lIns="0" tIns="0" rIns="0" bIns="0" rtlCol="0" anchor="t"/>
          <a:lstStyle/>
          <a:p>
            <a:pPr marL="0" indent="0" algn="ctr">
              <a:lnSpc>
                <a:spcPts val="2400"/>
              </a:lnSpc>
              <a:buNone/>
            </a:pPr>
            <a:r>
              <a:rPr lang="en-US" sz="1500">
                <a:solidFill>
                  <a:srgbClr val="3B4E4E"/>
                </a:solidFill>
                <a:latin typeface="Overpass Light" pitchFamily="34" charset="0"/>
                <a:ea typeface="Overpass Light" pitchFamily="34" charset="-122"/>
                <a:cs typeface="Overpass Light" pitchFamily="34" charset="-120"/>
              </a:rPr>
              <a:t>bipolar, medication, schizophrenia, diagnosed, symptom</a:t>
            </a:r>
            <a:endParaRPr lang="en-US" sz="1500"/>
          </a:p>
        </p:txBody>
      </p:sp>
      <p:sp>
        <p:nvSpPr>
          <p:cNvPr id="18" name="Shape 16"/>
          <p:cNvSpPr/>
          <p:nvPr/>
        </p:nvSpPr>
        <p:spPr>
          <a:xfrm>
            <a:off x="9617512" y="3915013"/>
            <a:ext cx="4219099" cy="1766054"/>
          </a:xfrm>
          <a:prstGeom prst="roundRect">
            <a:avLst>
              <a:gd name="adj" fmla="val 4585"/>
            </a:avLst>
          </a:prstGeom>
          <a:solidFill>
            <a:srgbClr val="FFFDE6"/>
          </a:solidFill>
          <a:ln w="22860">
            <a:solidFill>
              <a:srgbClr val="C3D4CC"/>
            </a:solidFill>
            <a:prstDash val="solid"/>
          </a:ln>
        </p:spPr>
      </p:sp>
      <p:sp>
        <p:nvSpPr>
          <p:cNvPr id="19" name="Text 17"/>
          <p:cNvSpPr/>
          <p:nvPr/>
        </p:nvSpPr>
        <p:spPr>
          <a:xfrm>
            <a:off x="9833134" y="4130635"/>
            <a:ext cx="3787854" cy="602456"/>
          </a:xfrm>
          <a:prstGeom prst="rect">
            <a:avLst/>
          </a:prstGeom>
          <a:noFill/>
          <a:ln/>
        </p:spPr>
        <p:txBody>
          <a:bodyPr wrap="square" lIns="0" tIns="0" rIns="0" bIns="0" rtlCol="0" anchor="t"/>
          <a:lstStyle/>
          <a:p>
            <a:pPr marL="0" indent="0" algn="ctr">
              <a:lnSpc>
                <a:spcPts val="2350"/>
              </a:lnSpc>
              <a:buNone/>
            </a:pPr>
            <a:r>
              <a:rPr lang="en-US" sz="1850" b="1">
                <a:solidFill>
                  <a:srgbClr val="3B4E4E"/>
                </a:solidFill>
                <a:latin typeface="Syne Bold" pitchFamily="34" charset="0"/>
                <a:ea typeface="Syne Bold" pitchFamily="34" charset="-122"/>
                <a:cs typeface="Syne Bold" pitchFamily="34" charset="-120"/>
              </a:rPr>
              <a:t>Topic 6: General Symptom Experiences</a:t>
            </a:r>
            <a:endParaRPr lang="en-US" sz="1850"/>
          </a:p>
        </p:txBody>
      </p:sp>
      <p:sp>
        <p:nvSpPr>
          <p:cNvPr id="20" name="Text 18"/>
          <p:cNvSpPr/>
          <p:nvPr/>
        </p:nvSpPr>
        <p:spPr>
          <a:xfrm>
            <a:off x="9833134" y="4848701"/>
            <a:ext cx="3787854" cy="308372"/>
          </a:xfrm>
          <a:prstGeom prst="rect">
            <a:avLst/>
          </a:prstGeom>
          <a:noFill/>
          <a:ln/>
        </p:spPr>
        <p:txBody>
          <a:bodyPr wrap="none" lIns="0" tIns="0" rIns="0" bIns="0" rtlCol="0" anchor="t"/>
          <a:lstStyle/>
          <a:p>
            <a:pPr marL="0" indent="0" algn="ctr">
              <a:lnSpc>
                <a:spcPts val="2400"/>
              </a:lnSpc>
              <a:buNone/>
            </a:pPr>
            <a:r>
              <a:rPr lang="en-US" sz="1500">
                <a:solidFill>
                  <a:srgbClr val="3B4E4E"/>
                </a:solidFill>
                <a:latin typeface="Overpass Light" pitchFamily="34" charset="0"/>
                <a:ea typeface="Overpass Light" pitchFamily="34" charset="-122"/>
                <a:cs typeface="Overpass Light" pitchFamily="34" charset="-120"/>
              </a:rPr>
              <a:t>I've, get, feeling, help, med</a:t>
            </a:r>
            <a:endParaRPr lang="en-US" sz="1500"/>
          </a:p>
        </p:txBody>
      </p:sp>
      <p:sp>
        <p:nvSpPr>
          <p:cNvPr id="21" name="Shape 19"/>
          <p:cNvSpPr/>
          <p:nvPr/>
        </p:nvSpPr>
        <p:spPr>
          <a:xfrm>
            <a:off x="793790" y="5873829"/>
            <a:ext cx="13042821" cy="1156454"/>
          </a:xfrm>
          <a:prstGeom prst="roundRect">
            <a:avLst>
              <a:gd name="adj" fmla="val 7002"/>
            </a:avLst>
          </a:prstGeom>
          <a:solidFill>
            <a:srgbClr val="FFFDE6"/>
          </a:solidFill>
          <a:ln w="22860">
            <a:solidFill>
              <a:srgbClr val="C3D4CC"/>
            </a:solidFill>
            <a:prstDash val="solid"/>
          </a:ln>
        </p:spPr>
      </p:sp>
      <p:sp>
        <p:nvSpPr>
          <p:cNvPr id="22" name="Text 20"/>
          <p:cNvSpPr/>
          <p:nvPr/>
        </p:nvSpPr>
        <p:spPr>
          <a:xfrm>
            <a:off x="5279588" y="6089452"/>
            <a:ext cx="4071104" cy="301228"/>
          </a:xfrm>
          <a:prstGeom prst="rect">
            <a:avLst/>
          </a:prstGeom>
          <a:noFill/>
          <a:ln/>
        </p:spPr>
        <p:txBody>
          <a:bodyPr wrap="none" lIns="0" tIns="0" rIns="0" bIns="0" rtlCol="0" anchor="t"/>
          <a:lstStyle/>
          <a:p>
            <a:pPr marL="0" indent="0" algn="ctr">
              <a:lnSpc>
                <a:spcPts val="2350"/>
              </a:lnSpc>
              <a:buNone/>
            </a:pPr>
            <a:r>
              <a:rPr lang="en-US" sz="1850" b="1">
                <a:solidFill>
                  <a:srgbClr val="3B4E4E"/>
                </a:solidFill>
                <a:latin typeface="Syne Bold" pitchFamily="34" charset="0"/>
                <a:ea typeface="Syne Bold" pitchFamily="34" charset="-122"/>
                <a:cs typeface="Syne Bold" pitchFamily="34" charset="-120"/>
              </a:rPr>
              <a:t>Topic 7: Psychotic Experiences</a:t>
            </a:r>
            <a:endParaRPr lang="en-US" sz="1850"/>
          </a:p>
        </p:txBody>
      </p:sp>
      <p:sp>
        <p:nvSpPr>
          <p:cNvPr id="23" name="Text 21"/>
          <p:cNvSpPr/>
          <p:nvPr/>
        </p:nvSpPr>
        <p:spPr>
          <a:xfrm>
            <a:off x="1009412" y="6506289"/>
            <a:ext cx="12611576" cy="308372"/>
          </a:xfrm>
          <a:prstGeom prst="rect">
            <a:avLst/>
          </a:prstGeom>
          <a:noFill/>
          <a:ln/>
        </p:spPr>
        <p:txBody>
          <a:bodyPr wrap="none" lIns="0" tIns="0" rIns="0" bIns="0" rtlCol="0" anchor="t"/>
          <a:lstStyle/>
          <a:p>
            <a:pPr marL="0" indent="0" algn="ctr">
              <a:lnSpc>
                <a:spcPts val="2400"/>
              </a:lnSpc>
              <a:buNone/>
            </a:pPr>
            <a:r>
              <a:rPr lang="en-US" sz="1500">
                <a:solidFill>
                  <a:srgbClr val="3B4E4E"/>
                </a:solidFill>
                <a:latin typeface="Overpass Light" pitchFamily="34" charset="0"/>
                <a:ea typeface="Overpass Light" pitchFamily="34" charset="-122"/>
                <a:cs typeface="Overpass Light" pitchFamily="34" charset="-120"/>
              </a:rPr>
              <a:t>voice, delusion, thought, mind, schizophrenia</a:t>
            </a:r>
            <a:endParaRPr lang="en-US" sz="1500"/>
          </a:p>
        </p:txBody>
      </p:sp>
      <p:sp>
        <p:nvSpPr>
          <p:cNvPr id="24" name="Text 22"/>
          <p:cNvSpPr/>
          <p:nvPr/>
        </p:nvSpPr>
        <p:spPr>
          <a:xfrm>
            <a:off x="578167" y="7247096"/>
            <a:ext cx="13042821" cy="308372"/>
          </a:xfrm>
          <a:prstGeom prst="rect">
            <a:avLst/>
          </a:prstGeom>
          <a:noFill/>
          <a:ln/>
        </p:spPr>
        <p:txBody>
          <a:bodyPr wrap="none" lIns="0" tIns="0" rIns="0" bIns="0" rtlCol="0" anchor="t"/>
          <a:lstStyle/>
          <a:p>
            <a:pPr marL="0" indent="0" algn="ctr">
              <a:lnSpc>
                <a:spcPts val="2400"/>
              </a:lnSpc>
              <a:buNone/>
            </a:pPr>
            <a:r>
              <a:rPr lang="en-US" sz="2400" u="sng">
                <a:solidFill>
                  <a:srgbClr val="F44444"/>
                </a:solidFill>
                <a:latin typeface="Overpass Light" pitchFamily="34" charset="0"/>
                <a:ea typeface="Overpass Light" pitchFamily="34" charset="-122"/>
                <a:cs typeface="Overpass Light" pitchFamily="34" charset="-120"/>
                <a:hlinkClick r:id="rId3">
                  <a:extLst>
                    <a:ext uri="{A12FA001-AC4F-418D-AE19-62706E023703}">
                      <ahyp:hlinkClr xmlns:ahyp="http://schemas.microsoft.com/office/drawing/2018/hyperlinkcolor" val="tx"/>
                    </a:ext>
                  </a:extLst>
                </a:hlinkClick>
              </a:rPr>
              <a:t>View Interactive LDA Visualization</a:t>
            </a:r>
            <a:endParaRPr lang="en-US" sz="2400"/>
          </a:p>
        </p:txBody>
      </p:sp>
      <p:sp>
        <p:nvSpPr>
          <p:cNvPr id="25" name="Rectangle 24">
            <a:extLst>
              <a:ext uri="{FF2B5EF4-FFF2-40B4-BE49-F238E27FC236}">
                <a16:creationId xmlns:a16="http://schemas.microsoft.com/office/drawing/2014/main" id="{7BC212B3-D390-DDE4-EA8F-D885A5217CF3}"/>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p:nvPr/>
        </p:nvSpPr>
        <p:spPr>
          <a:xfrm>
            <a:off x="6280190" y="658773"/>
            <a:ext cx="9640715" cy="3392987"/>
          </a:xfrm>
          <a:prstGeom prst="rect">
            <a:avLst/>
          </a:prstGeom>
          <a:noFill/>
          <a:ln/>
        </p:spPr>
        <p:txBody>
          <a:bodyPr wrap="square" lIns="0" tIns="0" rIns="0" bIns="0" rtlCol="0" anchor="t"/>
          <a:lstStyle/>
          <a:p>
            <a:pPr>
              <a:lnSpc>
                <a:spcPts val="5000"/>
              </a:lnSpc>
            </a:pPr>
            <a:r>
              <a:rPr lang="en-US" sz="4000" b="1">
                <a:solidFill>
                  <a:srgbClr val="FFFFFF"/>
                </a:solidFill>
                <a:latin typeface="Syne Bold"/>
                <a:ea typeface="Syne Bold" pitchFamily="34" charset="-122"/>
                <a:cs typeface="Syne Bold" pitchFamily="34" charset="-120"/>
              </a:rPr>
              <a:t>Bridging NLP Research with Interactive Application</a:t>
            </a:r>
            <a:endParaRPr lang="en-US" sz="4000">
              <a:latin typeface="Syne Bold"/>
              <a:ea typeface="Calibri"/>
              <a:cs typeface="Calibri"/>
            </a:endParaRPr>
          </a:p>
        </p:txBody>
      </p:sp>
      <p:sp>
        <p:nvSpPr>
          <p:cNvPr id="4" name="Text 1"/>
          <p:cNvSpPr/>
          <p:nvPr/>
        </p:nvSpPr>
        <p:spPr>
          <a:xfrm>
            <a:off x="6280190" y="2354258"/>
            <a:ext cx="7556421" cy="980123"/>
          </a:xfrm>
          <a:prstGeom prst="rect">
            <a:avLst/>
          </a:prstGeom>
          <a:noFill/>
          <a:ln/>
        </p:spPr>
        <p:txBody>
          <a:bodyPr wrap="square" lIns="0" tIns="0" rIns="0" bIns="0" rtlCol="0" anchor="t"/>
          <a:lstStyle/>
          <a:p>
            <a:pPr marL="0" indent="0" algn="l">
              <a:lnSpc>
                <a:spcPts val="2550"/>
              </a:lnSpc>
              <a:buNone/>
            </a:pPr>
            <a:r>
              <a:rPr lang="en-US" sz="1600">
                <a:solidFill>
                  <a:srgbClr val="FFFFFF"/>
                </a:solidFill>
                <a:latin typeface="Overpass Light"/>
                <a:ea typeface="Overpass Light" pitchFamily="34" charset="-122"/>
                <a:cs typeface="Overpass Light" pitchFamily="34" charset="-120"/>
              </a:rPr>
              <a:t>The deployed system functions as a proof-of-concept, showcasing how NLP can be </a:t>
            </a:r>
            <a:r>
              <a:rPr lang="en-US" sz="1600" b="1">
                <a:solidFill>
                  <a:srgbClr val="FFFFFF"/>
                </a:solidFill>
                <a:latin typeface="Overpass Light"/>
                <a:ea typeface="Overpass Light" pitchFamily="34" charset="-122"/>
                <a:cs typeface="Overpass Light" pitchFamily="34" charset="-120"/>
              </a:rPr>
              <a:t>embedded </a:t>
            </a:r>
            <a:r>
              <a:rPr lang="en-US" sz="1600">
                <a:solidFill>
                  <a:srgbClr val="FFFFFF"/>
                </a:solidFill>
                <a:latin typeface="Overpass Light"/>
                <a:ea typeface="Overpass Light" pitchFamily="34" charset="-122"/>
                <a:cs typeface="Overpass Light" pitchFamily="34" charset="-120"/>
              </a:rPr>
              <a:t>into </a:t>
            </a:r>
            <a:r>
              <a:rPr lang="en-US" sz="1600" b="1">
                <a:solidFill>
                  <a:srgbClr val="FFFFFF"/>
                </a:solidFill>
                <a:latin typeface="Overpass Light"/>
                <a:ea typeface="Overpass Light" pitchFamily="34" charset="-122"/>
                <a:cs typeface="Overpass Light" pitchFamily="34" charset="-120"/>
              </a:rPr>
              <a:t>user-facing applications</a:t>
            </a:r>
            <a:r>
              <a:rPr lang="en-US" sz="1600">
                <a:solidFill>
                  <a:srgbClr val="FFFFFF"/>
                </a:solidFill>
                <a:latin typeface="Overpass Light"/>
                <a:ea typeface="Overpass Light" pitchFamily="34" charset="-122"/>
                <a:cs typeface="Overpass Light" pitchFamily="34" charset="-120"/>
              </a:rPr>
              <a:t>. </a:t>
            </a:r>
            <a:endParaRPr lang="en-US" sz="1600">
              <a:solidFill>
                <a:srgbClr val="FFFFFF"/>
              </a:solidFill>
              <a:latin typeface="Overpass Light"/>
            </a:endParaRPr>
          </a:p>
        </p:txBody>
      </p:sp>
      <p:sp>
        <p:nvSpPr>
          <p:cNvPr id="5" name="Text 2"/>
          <p:cNvSpPr/>
          <p:nvPr/>
        </p:nvSpPr>
        <p:spPr>
          <a:xfrm>
            <a:off x="6293637" y="3343814"/>
            <a:ext cx="7556421" cy="653415"/>
          </a:xfrm>
          <a:prstGeom prst="rect">
            <a:avLst/>
          </a:prstGeom>
          <a:noFill/>
          <a:ln/>
        </p:spPr>
        <p:txBody>
          <a:bodyPr wrap="square" lIns="0" tIns="0" rIns="0" bIns="0" rtlCol="0" anchor="t"/>
          <a:lstStyle/>
          <a:p>
            <a:pPr marL="342900" indent="-342900">
              <a:lnSpc>
                <a:spcPts val="2550"/>
              </a:lnSpc>
              <a:buSzPct val="100000"/>
              <a:buChar char="•"/>
            </a:pPr>
            <a:r>
              <a:rPr lang="en-US" sz="1600">
                <a:solidFill>
                  <a:srgbClr val="FFFFFF"/>
                </a:solidFill>
                <a:latin typeface="Overpass Light"/>
                <a:ea typeface="Overpass Light" pitchFamily="34" charset="-122"/>
                <a:cs typeface="Overpass Light" pitchFamily="34" charset="-120"/>
              </a:rPr>
              <a:t>Allows users to enter text about their feelings and instantly </a:t>
            </a:r>
            <a:r>
              <a:rPr lang="en-US" sz="1600" b="1">
                <a:solidFill>
                  <a:srgbClr val="FFFFFF"/>
                </a:solidFill>
                <a:latin typeface="Overpass Light"/>
                <a:ea typeface="Overpass Light" pitchFamily="34" charset="-122"/>
                <a:cs typeface="Overpass Light" pitchFamily="34" charset="-120"/>
              </a:rPr>
              <a:t>receive classification feedback. </a:t>
            </a:r>
            <a:endParaRPr lang="en-US" sz="1600">
              <a:solidFill>
                <a:srgbClr val="FFFFFF"/>
              </a:solidFill>
              <a:latin typeface="Overpass Light"/>
              <a:ea typeface="Calibri"/>
              <a:cs typeface="Calibri"/>
            </a:endParaRPr>
          </a:p>
        </p:txBody>
      </p:sp>
      <p:sp>
        <p:nvSpPr>
          <p:cNvPr id="6" name="Text 3"/>
          <p:cNvSpPr/>
          <p:nvPr/>
        </p:nvSpPr>
        <p:spPr>
          <a:xfrm>
            <a:off x="6280190" y="4409809"/>
            <a:ext cx="7556421" cy="653415"/>
          </a:xfrm>
          <a:prstGeom prst="rect">
            <a:avLst/>
          </a:prstGeom>
          <a:noFill/>
          <a:ln/>
        </p:spPr>
        <p:txBody>
          <a:bodyPr wrap="square" lIns="0" tIns="0" rIns="0" bIns="0" rtlCol="0" anchor="t"/>
          <a:lstStyle/>
          <a:p>
            <a:pPr marL="342900" indent="-342900">
              <a:lnSpc>
                <a:spcPts val="2550"/>
              </a:lnSpc>
              <a:buSzPct val="100000"/>
              <a:buChar char="•"/>
            </a:pPr>
            <a:r>
              <a:rPr lang="en-US" sz="1600">
                <a:solidFill>
                  <a:srgbClr val="FFFFFF"/>
                </a:solidFill>
                <a:latin typeface="Overpass Light"/>
                <a:ea typeface="Overpass Light" pitchFamily="34" charset="-122"/>
                <a:cs typeface="Overpass Light" pitchFamily="34" charset="-120"/>
              </a:rPr>
              <a:t>Feedback includes </a:t>
            </a:r>
            <a:r>
              <a:rPr lang="en-US" sz="1600" b="1">
                <a:solidFill>
                  <a:srgbClr val="FFFFFF"/>
                </a:solidFill>
                <a:latin typeface="Overpass Light"/>
                <a:ea typeface="Overpass Light" pitchFamily="34" charset="-122"/>
                <a:cs typeface="Overpass Light" pitchFamily="34" charset="-120"/>
              </a:rPr>
              <a:t>probability distributions </a:t>
            </a:r>
            <a:r>
              <a:rPr lang="en-US" sz="1600">
                <a:solidFill>
                  <a:srgbClr val="FFFFFF"/>
                </a:solidFill>
                <a:latin typeface="Overpass Light"/>
                <a:ea typeface="Overpass Light" pitchFamily="34" charset="-122"/>
                <a:cs typeface="Overpass Light" pitchFamily="34" charset="-120"/>
              </a:rPr>
              <a:t>and </a:t>
            </a:r>
            <a:r>
              <a:rPr lang="en-US" sz="1600" b="1">
                <a:solidFill>
                  <a:srgbClr val="FFFFFF"/>
                </a:solidFill>
                <a:latin typeface="Overpass Light"/>
                <a:ea typeface="Overpass Light" pitchFamily="34" charset="-122"/>
                <a:cs typeface="Overpass Light" pitchFamily="34" charset="-120"/>
              </a:rPr>
              <a:t>confidence scores.</a:t>
            </a:r>
            <a:endParaRPr lang="en-US" sz="1600">
              <a:solidFill>
                <a:srgbClr val="FFFFFF"/>
              </a:solidFill>
              <a:latin typeface="Overpass Light"/>
            </a:endParaRPr>
          </a:p>
        </p:txBody>
      </p:sp>
      <p:sp>
        <p:nvSpPr>
          <p:cNvPr id="7" name="Text 4"/>
          <p:cNvSpPr/>
          <p:nvPr/>
        </p:nvSpPr>
        <p:spPr>
          <a:xfrm>
            <a:off x="6293637" y="5288651"/>
            <a:ext cx="5930265" cy="318849"/>
          </a:xfrm>
          <a:prstGeom prst="rect">
            <a:avLst/>
          </a:prstGeom>
          <a:noFill/>
          <a:ln/>
        </p:spPr>
        <p:txBody>
          <a:bodyPr wrap="none" lIns="0" tIns="0" rIns="0" bIns="0" rtlCol="0" anchor="t"/>
          <a:lstStyle/>
          <a:p>
            <a:pPr marL="0" indent="0" algn="l">
              <a:lnSpc>
                <a:spcPts val="2500"/>
              </a:lnSpc>
              <a:buNone/>
            </a:pPr>
            <a:r>
              <a:rPr lang="en-US" sz="2000" b="1">
                <a:solidFill>
                  <a:srgbClr val="FFFFFF"/>
                </a:solidFill>
                <a:latin typeface="Syne Bold" pitchFamily="34" charset="0"/>
                <a:ea typeface="Syne Bold" pitchFamily="34" charset="-122"/>
                <a:cs typeface="Syne Bold" pitchFamily="34" charset="-120"/>
              </a:rPr>
              <a:t>Technology Stack: Powering the Prototype</a:t>
            </a:r>
            <a:endParaRPr lang="en-US" sz="2000"/>
          </a:p>
        </p:txBody>
      </p:sp>
      <p:grpSp>
        <p:nvGrpSpPr>
          <p:cNvPr id="26" name="Group 25">
            <a:extLst>
              <a:ext uri="{FF2B5EF4-FFF2-40B4-BE49-F238E27FC236}">
                <a16:creationId xmlns:a16="http://schemas.microsoft.com/office/drawing/2014/main" id="{1DF42190-3308-8526-657A-E38FE31A2738}"/>
              </a:ext>
            </a:extLst>
          </p:cNvPr>
          <p:cNvGrpSpPr/>
          <p:nvPr/>
        </p:nvGrpSpPr>
        <p:grpSpPr>
          <a:xfrm>
            <a:off x="6293637" y="5940504"/>
            <a:ext cx="7556421" cy="1173004"/>
            <a:chOff x="6280190" y="6397704"/>
            <a:chExt cx="7556421" cy="1173004"/>
          </a:xfrm>
        </p:grpSpPr>
        <p:sp>
          <p:nvSpPr>
            <p:cNvPr id="8" name="Shape 5"/>
            <p:cNvSpPr/>
            <p:nvPr/>
          </p:nvSpPr>
          <p:spPr>
            <a:xfrm>
              <a:off x="6280190" y="6397704"/>
              <a:ext cx="7556421" cy="1173004"/>
            </a:xfrm>
            <a:prstGeom prst="roundRect">
              <a:avLst>
                <a:gd name="adj" fmla="val 7310"/>
              </a:avLst>
            </a:prstGeom>
            <a:noFill/>
            <a:ln w="7620">
              <a:solidFill>
                <a:srgbClr val="FFFFFF">
                  <a:alpha val="24000"/>
                </a:srgbClr>
              </a:solidFill>
              <a:prstDash val="solid"/>
            </a:ln>
          </p:spPr>
        </p:sp>
        <p:sp>
          <p:nvSpPr>
            <p:cNvPr id="9" name="Shape 6"/>
            <p:cNvSpPr/>
            <p:nvPr/>
          </p:nvSpPr>
          <p:spPr>
            <a:xfrm>
              <a:off x="6287810" y="6405324"/>
              <a:ext cx="7541181" cy="578882"/>
            </a:xfrm>
            <a:prstGeom prst="rect">
              <a:avLst/>
            </a:prstGeom>
            <a:solidFill>
              <a:srgbClr val="FFFFFF">
                <a:alpha val="4000"/>
              </a:srgbClr>
            </a:solidFill>
            <a:ln/>
          </p:spPr>
        </p:sp>
        <p:sp>
          <p:nvSpPr>
            <p:cNvPr id="10" name="Text 7"/>
            <p:cNvSpPr/>
            <p:nvPr/>
          </p:nvSpPr>
          <p:spPr>
            <a:xfrm>
              <a:off x="6491883" y="6535341"/>
              <a:ext cx="2551748" cy="318849"/>
            </a:xfrm>
            <a:prstGeom prst="rect">
              <a:avLst/>
            </a:prstGeom>
            <a:noFill/>
            <a:ln/>
          </p:spPr>
          <p:txBody>
            <a:bodyPr wrap="none" lIns="0" tIns="0" rIns="0" bIns="0" rtlCol="0" anchor="t"/>
            <a:lstStyle/>
            <a:p>
              <a:pPr marL="0" indent="0" algn="l">
                <a:lnSpc>
                  <a:spcPts val="2500"/>
                </a:lnSpc>
                <a:buNone/>
              </a:pPr>
              <a:r>
                <a:rPr lang="en-US" sz="2000" b="1">
                  <a:solidFill>
                    <a:srgbClr val="FFFFFF"/>
                  </a:solidFill>
                  <a:latin typeface="Syne Bold" pitchFamily="34" charset="0"/>
                  <a:ea typeface="Syne Bold" pitchFamily="34" charset="-122"/>
                  <a:cs typeface="Syne Bold" pitchFamily="34" charset="-120"/>
                </a:rPr>
                <a:t>Streamlit</a:t>
              </a:r>
              <a:endParaRPr lang="en-US" sz="2000"/>
            </a:p>
          </p:txBody>
        </p:sp>
        <p:sp>
          <p:nvSpPr>
            <p:cNvPr id="11" name="Text 8"/>
            <p:cNvSpPr/>
            <p:nvPr/>
          </p:nvSpPr>
          <p:spPr>
            <a:xfrm>
              <a:off x="10266283" y="6535341"/>
              <a:ext cx="2551748" cy="318849"/>
            </a:xfrm>
            <a:prstGeom prst="rect">
              <a:avLst/>
            </a:prstGeom>
            <a:noFill/>
            <a:ln/>
          </p:spPr>
          <p:txBody>
            <a:bodyPr wrap="none" lIns="0" tIns="0" rIns="0" bIns="0" rtlCol="0" anchor="t"/>
            <a:lstStyle/>
            <a:p>
              <a:pPr marL="0" indent="0" algn="l">
                <a:lnSpc>
                  <a:spcPts val="2500"/>
                </a:lnSpc>
                <a:buNone/>
              </a:pPr>
              <a:r>
                <a:rPr lang="en-US" sz="2000" b="1">
                  <a:solidFill>
                    <a:srgbClr val="FFFFFF"/>
                  </a:solidFill>
                  <a:latin typeface="Syne Bold" pitchFamily="34" charset="0"/>
                  <a:ea typeface="Syne Bold" pitchFamily="34" charset="-122"/>
                  <a:cs typeface="Syne Bold" pitchFamily="34" charset="-120"/>
                </a:rPr>
                <a:t>PyTorch</a:t>
              </a:r>
              <a:endParaRPr lang="en-US" sz="2000"/>
            </a:p>
          </p:txBody>
        </p:sp>
        <p:sp>
          <p:nvSpPr>
            <p:cNvPr id="12" name="Shape 9"/>
            <p:cNvSpPr/>
            <p:nvPr/>
          </p:nvSpPr>
          <p:spPr>
            <a:xfrm>
              <a:off x="6287810" y="6984206"/>
              <a:ext cx="7541181" cy="578882"/>
            </a:xfrm>
            <a:prstGeom prst="rect">
              <a:avLst/>
            </a:prstGeom>
            <a:solidFill>
              <a:srgbClr val="000000">
                <a:alpha val="4000"/>
              </a:srgbClr>
            </a:solidFill>
            <a:ln/>
          </p:spPr>
        </p:sp>
        <p:sp>
          <p:nvSpPr>
            <p:cNvPr id="13" name="Text 10"/>
            <p:cNvSpPr/>
            <p:nvPr/>
          </p:nvSpPr>
          <p:spPr>
            <a:xfrm>
              <a:off x="6491883" y="7114223"/>
              <a:ext cx="2551748" cy="318849"/>
            </a:xfrm>
            <a:prstGeom prst="rect">
              <a:avLst/>
            </a:prstGeom>
            <a:noFill/>
            <a:ln/>
          </p:spPr>
          <p:txBody>
            <a:bodyPr wrap="none" lIns="0" tIns="0" rIns="0" bIns="0" rtlCol="0" anchor="t"/>
            <a:lstStyle/>
            <a:p>
              <a:pPr marL="0" indent="0" algn="l">
                <a:lnSpc>
                  <a:spcPts val="2500"/>
                </a:lnSpc>
                <a:buNone/>
              </a:pPr>
              <a:r>
                <a:rPr lang="en-US" sz="2000" b="1">
                  <a:solidFill>
                    <a:srgbClr val="FFFFFF"/>
                  </a:solidFill>
                  <a:latin typeface="Syne Bold" pitchFamily="34" charset="0"/>
                  <a:ea typeface="Syne Bold" pitchFamily="34" charset="-122"/>
                  <a:cs typeface="Syne Bold" pitchFamily="34" charset="-120"/>
                </a:rPr>
                <a:t>Hugging Face</a:t>
              </a:r>
              <a:endParaRPr lang="en-US" sz="2000"/>
            </a:p>
          </p:txBody>
        </p:sp>
        <p:sp>
          <p:nvSpPr>
            <p:cNvPr id="14" name="Text 11"/>
            <p:cNvSpPr/>
            <p:nvPr/>
          </p:nvSpPr>
          <p:spPr>
            <a:xfrm>
              <a:off x="10266283" y="7114223"/>
              <a:ext cx="2551748" cy="318849"/>
            </a:xfrm>
            <a:prstGeom prst="rect">
              <a:avLst/>
            </a:prstGeom>
            <a:noFill/>
            <a:ln/>
          </p:spPr>
          <p:txBody>
            <a:bodyPr wrap="none" lIns="0" tIns="0" rIns="0" bIns="0" rtlCol="0" anchor="t"/>
            <a:lstStyle/>
            <a:p>
              <a:pPr marL="0" indent="0" algn="l">
                <a:lnSpc>
                  <a:spcPts val="2500"/>
                </a:lnSpc>
                <a:buNone/>
              </a:pPr>
              <a:r>
                <a:rPr lang="en-US" sz="2000" b="1">
                  <a:solidFill>
                    <a:srgbClr val="FFFFFF"/>
                  </a:solidFill>
                  <a:latin typeface="Syne Bold" pitchFamily="34" charset="0"/>
                  <a:ea typeface="Syne Bold" pitchFamily="34" charset="-122"/>
                  <a:cs typeface="Syne Bold" pitchFamily="34" charset="-120"/>
                </a:rPr>
                <a:t>Plotly Express</a:t>
              </a:r>
              <a:endParaRPr lang="en-US" sz="2000"/>
            </a:p>
          </p:txBody>
        </p:sp>
      </p:grpSp>
      <p:sp>
        <p:nvSpPr>
          <p:cNvPr id="15" name="Rectangle 14">
            <a:extLst>
              <a:ext uri="{FF2B5EF4-FFF2-40B4-BE49-F238E27FC236}">
                <a16:creationId xmlns:a16="http://schemas.microsoft.com/office/drawing/2014/main" id="{B5703D27-D155-5525-75A1-AE6054EDA93D}"/>
              </a:ext>
            </a:extLst>
          </p:cNvPr>
          <p:cNvSpPr/>
          <p:nvPr/>
        </p:nvSpPr>
        <p:spPr>
          <a:xfrm>
            <a:off x="12868507" y="7667506"/>
            <a:ext cx="1650381" cy="505063"/>
          </a:xfrm>
          <a:prstGeom prst="rect">
            <a:avLst/>
          </a:prstGeom>
          <a:solidFill>
            <a:srgbClr val="224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descr="A screenshot of a website&#10;&#10;AI-generated content may be incorrect.">
            <a:extLst>
              <a:ext uri="{FF2B5EF4-FFF2-40B4-BE49-F238E27FC236}">
                <a16:creationId xmlns:a16="http://schemas.microsoft.com/office/drawing/2014/main" id="{7CD0052B-C356-AF2C-09DB-6FC4FEF83407}"/>
              </a:ext>
            </a:extLst>
          </p:cNvPr>
          <p:cNvPicPr>
            <a:picLocks noChangeAspect="1"/>
          </p:cNvPicPr>
          <p:nvPr/>
        </p:nvPicPr>
        <p:blipFill>
          <a:blip r:embed="rId3"/>
          <a:stretch>
            <a:fillRect/>
          </a:stretch>
        </p:blipFill>
        <p:spPr>
          <a:xfrm>
            <a:off x="2689" y="0"/>
            <a:ext cx="6099587" cy="8229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3" name="Text 0"/>
          <p:cNvSpPr/>
          <p:nvPr/>
        </p:nvSpPr>
        <p:spPr>
          <a:xfrm>
            <a:off x="596843" y="834857"/>
            <a:ext cx="13239768" cy="1417558"/>
          </a:xfrm>
          <a:prstGeom prst="rect">
            <a:avLst/>
          </a:prstGeom>
          <a:noFill/>
          <a:ln/>
        </p:spPr>
        <p:txBody>
          <a:bodyPr wrap="square" lIns="0" tIns="0" rIns="0" bIns="0" rtlCol="0" anchor="t"/>
          <a:lstStyle/>
          <a:p>
            <a:pPr marL="0" indent="0" algn="ctr">
              <a:lnSpc>
                <a:spcPts val="5550"/>
              </a:lnSpc>
              <a:buNone/>
            </a:pPr>
            <a:r>
              <a:rPr lang="en-US" sz="4450" b="1">
                <a:solidFill>
                  <a:srgbClr val="233939"/>
                </a:solidFill>
                <a:latin typeface="Syne Bold" pitchFamily="34" charset="0"/>
                <a:ea typeface="Syne Bold" pitchFamily="34" charset="-122"/>
                <a:cs typeface="Syne Bold" pitchFamily="34" charset="-120"/>
              </a:rPr>
              <a:t>System Workflow: From Text to Insight</a:t>
            </a:r>
            <a:endParaRPr lang="en-US" sz="4450">
              <a:ea typeface="Calibri" panose="020F0502020204030204"/>
              <a:cs typeface="Calibri" panose="020F0502020204030204"/>
            </a:endParaRPr>
          </a:p>
        </p:txBody>
      </p:sp>
      <p:sp>
        <p:nvSpPr>
          <p:cNvPr id="10" name="Rectangle 9">
            <a:extLst>
              <a:ext uri="{FF2B5EF4-FFF2-40B4-BE49-F238E27FC236}">
                <a16:creationId xmlns:a16="http://schemas.microsoft.com/office/drawing/2014/main" id="{77F6B4EE-EF60-41F6-2892-A0784EFE4BBE}"/>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Shape 19">
            <a:extLst>
              <a:ext uri="{FF2B5EF4-FFF2-40B4-BE49-F238E27FC236}">
                <a16:creationId xmlns:a16="http://schemas.microsoft.com/office/drawing/2014/main" id="{9FA826F7-CE70-7CD2-B09A-328CE2A04ACE}"/>
              </a:ext>
            </a:extLst>
          </p:cNvPr>
          <p:cNvSpPr/>
          <p:nvPr/>
        </p:nvSpPr>
        <p:spPr>
          <a:xfrm>
            <a:off x="596842" y="2258434"/>
            <a:ext cx="2703067" cy="4940661"/>
          </a:xfrm>
          <a:prstGeom prst="roundRect">
            <a:avLst>
              <a:gd name="adj" fmla="val 7002"/>
            </a:avLst>
          </a:prstGeom>
          <a:solidFill>
            <a:srgbClr val="FFFDE6"/>
          </a:solidFill>
          <a:ln w="22860">
            <a:solidFill>
              <a:srgbClr val="C3D4CC"/>
            </a:solidFill>
            <a:prstDash val="solid"/>
          </a:ln>
        </p:spPr>
      </p:sp>
      <p:sp>
        <p:nvSpPr>
          <p:cNvPr id="18" name="Text 5">
            <a:extLst>
              <a:ext uri="{FF2B5EF4-FFF2-40B4-BE49-F238E27FC236}">
                <a16:creationId xmlns:a16="http://schemas.microsoft.com/office/drawing/2014/main" id="{4B2B1DAA-57AF-4BBE-90E4-014E44E8E274}"/>
              </a:ext>
            </a:extLst>
          </p:cNvPr>
          <p:cNvSpPr/>
          <p:nvPr/>
        </p:nvSpPr>
        <p:spPr>
          <a:xfrm>
            <a:off x="779722" y="2898797"/>
            <a:ext cx="2337308" cy="182308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50">
              <a:solidFill>
                <a:srgbClr val="3B4E4E"/>
              </a:solidFill>
              <a:ea typeface="Calibri"/>
              <a:cs typeface="Calibri"/>
            </a:endParaRPr>
          </a:p>
        </p:txBody>
      </p:sp>
      <p:sp>
        <p:nvSpPr>
          <p:cNvPr id="19" name="Shape 19">
            <a:extLst>
              <a:ext uri="{FF2B5EF4-FFF2-40B4-BE49-F238E27FC236}">
                <a16:creationId xmlns:a16="http://schemas.microsoft.com/office/drawing/2014/main" id="{8BD1EF5A-51D5-DC9E-0CCA-A8238D565F2C}"/>
              </a:ext>
            </a:extLst>
          </p:cNvPr>
          <p:cNvSpPr/>
          <p:nvPr/>
        </p:nvSpPr>
        <p:spPr>
          <a:xfrm>
            <a:off x="11133543" y="2258433"/>
            <a:ext cx="2703067" cy="4940661"/>
          </a:xfrm>
          <a:prstGeom prst="roundRect">
            <a:avLst>
              <a:gd name="adj" fmla="val 7002"/>
            </a:avLst>
          </a:prstGeom>
          <a:solidFill>
            <a:srgbClr val="FFFDE6"/>
          </a:solidFill>
          <a:ln w="22860">
            <a:solidFill>
              <a:srgbClr val="C3D4CC"/>
            </a:solidFill>
            <a:prstDash val="solid"/>
          </a:ln>
        </p:spPr>
      </p:sp>
      <p:sp>
        <p:nvSpPr>
          <p:cNvPr id="23" name="Text 5">
            <a:extLst>
              <a:ext uri="{FF2B5EF4-FFF2-40B4-BE49-F238E27FC236}">
                <a16:creationId xmlns:a16="http://schemas.microsoft.com/office/drawing/2014/main" id="{09FC4B60-978B-6B53-7DEC-D9AC84B456E0}"/>
              </a:ext>
            </a:extLst>
          </p:cNvPr>
          <p:cNvSpPr/>
          <p:nvPr/>
        </p:nvSpPr>
        <p:spPr>
          <a:xfrm>
            <a:off x="11274219" y="2589306"/>
            <a:ext cx="2393578" cy="315951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solidFill>
                  <a:srgbClr val="3B4E4E"/>
                </a:solidFill>
                <a:ea typeface="Calibri" panose="020F0502020204030204"/>
                <a:cs typeface="Calibri" panose="020F0502020204030204"/>
              </a:rPr>
              <a:t>It </a:t>
            </a:r>
            <a:r>
              <a:rPr lang="en-US" b="1">
                <a:solidFill>
                  <a:srgbClr val="3B4E4E"/>
                </a:solidFill>
                <a:ea typeface="Calibri" panose="020F0502020204030204"/>
                <a:cs typeface="Calibri" panose="020F0502020204030204"/>
              </a:rPr>
              <a:t>evaluates the input</a:t>
            </a:r>
            <a:r>
              <a:rPr lang="en-US">
                <a:solidFill>
                  <a:srgbClr val="3B4E4E"/>
                </a:solidFill>
                <a:ea typeface="Calibri" panose="020F0502020204030204"/>
                <a:cs typeface="Calibri" panose="020F0502020204030204"/>
              </a:rPr>
              <a:t> across different possible mental health categories and gives the</a:t>
            </a:r>
            <a:r>
              <a:rPr lang="en-US" b="1">
                <a:solidFill>
                  <a:srgbClr val="3B4E4E"/>
                </a:solidFill>
                <a:ea typeface="Calibri" panose="020F0502020204030204"/>
                <a:cs typeface="Calibri" panose="020F0502020204030204"/>
              </a:rPr>
              <a:t> prediction </a:t>
            </a:r>
            <a:r>
              <a:rPr lang="en-US">
                <a:solidFill>
                  <a:srgbClr val="3B4E4E"/>
                </a:solidFill>
                <a:ea typeface="Calibri" panose="020F0502020204030204"/>
                <a:cs typeface="Calibri" panose="020F0502020204030204"/>
              </a:rPr>
              <a:t>and </a:t>
            </a:r>
            <a:r>
              <a:rPr lang="en-US" b="1">
                <a:solidFill>
                  <a:srgbClr val="3B4E4E"/>
                </a:solidFill>
                <a:ea typeface="Calibri" panose="020F0502020204030204"/>
                <a:cs typeface="Calibri" panose="020F0502020204030204"/>
              </a:rPr>
              <a:t>confidence score</a:t>
            </a:r>
            <a:r>
              <a:rPr lang="en-US">
                <a:solidFill>
                  <a:srgbClr val="3B4E4E"/>
                </a:solidFill>
                <a:ea typeface="Calibri" panose="020F0502020204030204"/>
                <a:cs typeface="Calibri" panose="020F0502020204030204"/>
              </a:rPr>
              <a:t>. </a:t>
            </a:r>
          </a:p>
        </p:txBody>
      </p:sp>
      <p:pic>
        <p:nvPicPr>
          <p:cNvPr id="25" name="Picture 24" descr="A diagram of a software process&#10;&#10;AI-generated content may be incorrect.">
            <a:extLst>
              <a:ext uri="{FF2B5EF4-FFF2-40B4-BE49-F238E27FC236}">
                <a16:creationId xmlns:a16="http://schemas.microsoft.com/office/drawing/2014/main" id="{72508DD9-17C0-F23D-A815-037074475FC3}"/>
              </a:ext>
            </a:extLst>
          </p:cNvPr>
          <p:cNvPicPr>
            <a:picLocks noChangeAspect="1"/>
          </p:cNvPicPr>
          <p:nvPr/>
        </p:nvPicPr>
        <p:blipFill>
          <a:blip r:embed="rId3"/>
          <a:stretch>
            <a:fillRect/>
          </a:stretch>
        </p:blipFill>
        <p:spPr>
          <a:xfrm>
            <a:off x="3520954" y="600878"/>
            <a:ext cx="7405613" cy="3989217"/>
          </a:xfrm>
          <a:prstGeom prst="rect">
            <a:avLst/>
          </a:prstGeom>
        </p:spPr>
      </p:pic>
      <p:sp>
        <p:nvSpPr>
          <p:cNvPr id="27" name="Shape 19">
            <a:extLst>
              <a:ext uri="{FF2B5EF4-FFF2-40B4-BE49-F238E27FC236}">
                <a16:creationId xmlns:a16="http://schemas.microsoft.com/office/drawing/2014/main" id="{BD68CEF5-793B-B582-C024-664D6EAFC2EA}"/>
              </a:ext>
            </a:extLst>
          </p:cNvPr>
          <p:cNvSpPr/>
          <p:nvPr/>
        </p:nvSpPr>
        <p:spPr>
          <a:xfrm>
            <a:off x="7321197" y="3876216"/>
            <a:ext cx="3307977" cy="3322877"/>
          </a:xfrm>
          <a:prstGeom prst="roundRect">
            <a:avLst>
              <a:gd name="adj" fmla="val 7002"/>
            </a:avLst>
          </a:prstGeom>
          <a:solidFill>
            <a:srgbClr val="FFFDE6"/>
          </a:solidFill>
          <a:ln w="22860">
            <a:solidFill>
              <a:srgbClr val="C3D4CC"/>
            </a:solidFill>
            <a:prstDash val="solid"/>
          </a:ln>
        </p:spPr>
      </p:sp>
      <p:sp>
        <p:nvSpPr>
          <p:cNvPr id="28" name="Shape 19">
            <a:extLst>
              <a:ext uri="{FF2B5EF4-FFF2-40B4-BE49-F238E27FC236}">
                <a16:creationId xmlns:a16="http://schemas.microsoft.com/office/drawing/2014/main" id="{72DCCB6F-48E8-94AD-1F0A-5230879E986E}"/>
              </a:ext>
            </a:extLst>
          </p:cNvPr>
          <p:cNvSpPr/>
          <p:nvPr/>
        </p:nvSpPr>
        <p:spPr>
          <a:xfrm>
            <a:off x="3663596" y="3876215"/>
            <a:ext cx="3307977" cy="3322877"/>
          </a:xfrm>
          <a:prstGeom prst="roundRect">
            <a:avLst>
              <a:gd name="adj" fmla="val 7002"/>
            </a:avLst>
          </a:prstGeom>
          <a:solidFill>
            <a:srgbClr val="FFFDE6"/>
          </a:solidFill>
          <a:ln w="22860">
            <a:solidFill>
              <a:srgbClr val="C3D4CC"/>
            </a:solidFill>
            <a:prstDash val="solid"/>
          </a:ln>
        </p:spPr>
      </p:sp>
      <p:sp>
        <p:nvSpPr>
          <p:cNvPr id="30" name="Text 5">
            <a:extLst>
              <a:ext uri="{FF2B5EF4-FFF2-40B4-BE49-F238E27FC236}">
                <a16:creationId xmlns:a16="http://schemas.microsoft.com/office/drawing/2014/main" id="{9888F58D-840A-7B67-678C-7CB1AB644545}"/>
              </a:ext>
            </a:extLst>
          </p:cNvPr>
          <p:cNvSpPr/>
          <p:nvPr/>
        </p:nvSpPr>
        <p:spPr>
          <a:xfrm>
            <a:off x="779720" y="2533035"/>
            <a:ext cx="2337308" cy="438340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850"/>
              </a:lnSpc>
            </a:pPr>
            <a:r>
              <a:rPr lang="en-US">
                <a:solidFill>
                  <a:srgbClr val="3B4E4E"/>
                </a:solidFill>
                <a:latin typeface="Calibri"/>
                <a:ea typeface="Calibri"/>
                <a:cs typeface="Calibri"/>
              </a:rPr>
              <a:t>User enters text </a:t>
            </a:r>
            <a:endParaRPr lang="en-US">
              <a:solidFill>
                <a:srgbClr val="3B4E4E"/>
              </a:solidFill>
              <a:ea typeface="Calibri"/>
              <a:cs typeface="Calibri"/>
            </a:endParaRPr>
          </a:p>
        </p:txBody>
      </p:sp>
      <p:sp>
        <p:nvSpPr>
          <p:cNvPr id="31" name="Text 5">
            <a:extLst>
              <a:ext uri="{FF2B5EF4-FFF2-40B4-BE49-F238E27FC236}">
                <a16:creationId xmlns:a16="http://schemas.microsoft.com/office/drawing/2014/main" id="{B75231E0-BFA8-D2B9-7E8C-81A2351C63B0}"/>
              </a:ext>
            </a:extLst>
          </p:cNvPr>
          <p:cNvSpPr/>
          <p:nvPr/>
        </p:nvSpPr>
        <p:spPr>
          <a:xfrm>
            <a:off x="3944951" y="4544715"/>
            <a:ext cx="2745271" cy="197783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solidFill>
                  <a:srgbClr val="3B4E4E"/>
                </a:solidFill>
                <a:ea typeface="+mn-lt"/>
                <a:cs typeface="+mn-lt"/>
              </a:rPr>
              <a:t>Text broken down into</a:t>
            </a:r>
            <a:r>
              <a:rPr lang="en-US" b="1">
                <a:solidFill>
                  <a:srgbClr val="3B4E4E"/>
                </a:solidFill>
                <a:ea typeface="+mn-lt"/>
                <a:cs typeface="+mn-lt"/>
              </a:rPr>
              <a:t> smaller units</a:t>
            </a:r>
            <a:r>
              <a:rPr lang="en-US">
                <a:solidFill>
                  <a:srgbClr val="3B4E4E"/>
                </a:solidFill>
                <a:ea typeface="+mn-lt"/>
                <a:cs typeface="+mn-lt"/>
              </a:rPr>
              <a:t> </a:t>
            </a:r>
            <a:r>
              <a:rPr lang="en-US" b="1">
                <a:solidFill>
                  <a:srgbClr val="3B4E4E"/>
                </a:solidFill>
                <a:ea typeface="+mn-lt"/>
                <a:cs typeface="+mn-lt"/>
              </a:rPr>
              <a:t>(tokens)</a:t>
            </a:r>
            <a:r>
              <a:rPr lang="en-US">
                <a:solidFill>
                  <a:srgbClr val="3B4E4E"/>
                </a:solidFill>
                <a:ea typeface="+mn-lt"/>
                <a:cs typeface="+mn-lt"/>
              </a:rPr>
              <a:t> </a:t>
            </a:r>
            <a:endParaRPr lang="en-US">
              <a:solidFill>
                <a:srgbClr val="3B4E4E"/>
              </a:solidFill>
              <a:ea typeface="Calibri" panose="020F0502020204030204"/>
              <a:cs typeface="Calibri" panose="020F0502020204030204"/>
            </a:endParaRPr>
          </a:p>
          <a:p>
            <a:pPr marL="285750" indent="-285750">
              <a:buFont typeface="Arial"/>
              <a:buChar char="•"/>
            </a:pPr>
            <a:endParaRPr lang="en-US">
              <a:solidFill>
                <a:srgbClr val="3B4E4E"/>
              </a:solidFill>
              <a:ea typeface="+mn-lt"/>
              <a:cs typeface="+mn-lt"/>
            </a:endParaRPr>
          </a:p>
          <a:p>
            <a:pPr marL="285750" indent="-285750">
              <a:buFont typeface="Arial"/>
              <a:buChar char="•"/>
            </a:pPr>
            <a:r>
              <a:rPr lang="en-US">
                <a:solidFill>
                  <a:srgbClr val="3B4E4E"/>
                </a:solidFill>
                <a:ea typeface="+mn-lt"/>
                <a:cs typeface="+mn-lt"/>
              </a:rPr>
              <a:t>It prepares the sentence for BERT by converting words into </a:t>
            </a:r>
            <a:r>
              <a:rPr lang="en-US" b="1">
                <a:solidFill>
                  <a:srgbClr val="3B4E4E"/>
                </a:solidFill>
                <a:ea typeface="+mn-lt"/>
                <a:cs typeface="+mn-lt"/>
              </a:rPr>
              <a:t>numerical form</a:t>
            </a:r>
            <a:r>
              <a:rPr lang="en-US">
                <a:solidFill>
                  <a:srgbClr val="3B4E4E"/>
                </a:solidFill>
                <a:ea typeface="+mn-lt"/>
                <a:cs typeface="+mn-lt"/>
              </a:rPr>
              <a:t>.</a:t>
            </a:r>
            <a:endParaRPr lang="en-US">
              <a:ea typeface="Calibri" panose="020F0502020204030204"/>
              <a:cs typeface="Calibri" panose="020F0502020204030204"/>
            </a:endParaRPr>
          </a:p>
          <a:p>
            <a:pPr>
              <a:lnSpc>
                <a:spcPts val="2850"/>
              </a:lnSpc>
            </a:pPr>
            <a:endParaRPr lang="en-US">
              <a:solidFill>
                <a:srgbClr val="3B4E4E"/>
              </a:solidFill>
              <a:ea typeface="Calibri"/>
              <a:cs typeface="Calibri"/>
            </a:endParaRPr>
          </a:p>
        </p:txBody>
      </p:sp>
      <p:sp>
        <p:nvSpPr>
          <p:cNvPr id="32" name="Text 5">
            <a:extLst>
              <a:ext uri="{FF2B5EF4-FFF2-40B4-BE49-F238E27FC236}">
                <a16:creationId xmlns:a16="http://schemas.microsoft.com/office/drawing/2014/main" id="{07366814-9D1E-26A9-4975-D43B78F0DE54}"/>
              </a:ext>
            </a:extLst>
          </p:cNvPr>
          <p:cNvSpPr/>
          <p:nvPr/>
        </p:nvSpPr>
        <p:spPr>
          <a:xfrm>
            <a:off x="7602550" y="4432173"/>
            <a:ext cx="2745271" cy="225918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solidFill>
                  <a:srgbClr val="3B4E4E"/>
                </a:solidFill>
                <a:ea typeface="+mn-lt"/>
                <a:cs typeface="+mn-lt"/>
              </a:rPr>
              <a:t>BERT processes tokens using deep contextual understanding of language.</a:t>
            </a:r>
            <a:endParaRPr lang="en-US">
              <a:solidFill>
                <a:srgbClr val="3B4E4E"/>
              </a:solidFill>
              <a:ea typeface="Calibri"/>
              <a:cs typeface="Calibri"/>
            </a:endParaRPr>
          </a:p>
          <a:p>
            <a:pPr>
              <a:buFont typeface="Arial"/>
              <a:buChar char="•"/>
            </a:pPr>
            <a:endParaRPr lang="en-US"/>
          </a:p>
          <a:p>
            <a:pPr marL="285750" indent="-285750">
              <a:buFont typeface="Arial"/>
              <a:buChar char="•"/>
            </a:pPr>
            <a:r>
              <a:rPr lang="en-US">
                <a:solidFill>
                  <a:srgbClr val="3B4E4E"/>
                </a:solidFill>
                <a:ea typeface="+mn-lt"/>
                <a:cs typeface="+mn-lt"/>
              </a:rPr>
              <a:t>The model outputs the most likely classification.</a:t>
            </a:r>
            <a:endParaRPr lang="en-US">
              <a:solidFill>
                <a:srgbClr val="000000"/>
              </a:solidFill>
              <a:ea typeface="Calibri" panose="020F0502020204030204"/>
              <a:cs typeface="Calibri" panose="020F0502020204030204"/>
            </a:endParaRPr>
          </a:p>
        </p:txBody>
      </p:sp>
      <p:pic>
        <p:nvPicPr>
          <p:cNvPr id="33" name="Picture 32" descr="A cartoon of a person and a child&#10;&#10;AI-generated content may be incorrect.">
            <a:extLst>
              <a:ext uri="{FF2B5EF4-FFF2-40B4-BE49-F238E27FC236}">
                <a16:creationId xmlns:a16="http://schemas.microsoft.com/office/drawing/2014/main" id="{D02E01E4-A03E-FEB7-6202-910645812575}"/>
              </a:ext>
            </a:extLst>
          </p:cNvPr>
          <p:cNvPicPr>
            <a:picLocks noChangeAspect="1"/>
          </p:cNvPicPr>
          <p:nvPr/>
        </p:nvPicPr>
        <p:blipFill>
          <a:blip r:embed="rId4"/>
          <a:stretch>
            <a:fillRect/>
          </a:stretch>
        </p:blipFill>
        <p:spPr>
          <a:xfrm>
            <a:off x="11162716" y="3868616"/>
            <a:ext cx="3348109" cy="3319975"/>
          </a:xfrm>
          <a:prstGeom prst="rect">
            <a:avLst/>
          </a:prstGeom>
        </p:spPr>
      </p:pic>
      <p:pic>
        <p:nvPicPr>
          <p:cNvPr id="2" name="Picture 1" descr="A screenshot of a social media post&#10;&#10;AI-generated content may be incorrect.">
            <a:extLst>
              <a:ext uri="{FF2B5EF4-FFF2-40B4-BE49-F238E27FC236}">
                <a16:creationId xmlns:a16="http://schemas.microsoft.com/office/drawing/2014/main" id="{74713C21-ECF5-1182-0A28-292847C9C52F}"/>
              </a:ext>
            </a:extLst>
          </p:cNvPr>
          <p:cNvPicPr>
            <a:picLocks noChangeAspect="1"/>
          </p:cNvPicPr>
          <p:nvPr/>
        </p:nvPicPr>
        <p:blipFill>
          <a:blip r:embed="rId5"/>
          <a:stretch>
            <a:fillRect/>
          </a:stretch>
        </p:blipFill>
        <p:spPr>
          <a:xfrm>
            <a:off x="689093" y="2855741"/>
            <a:ext cx="2532633" cy="2630660"/>
          </a:xfrm>
          <a:prstGeom prst="rect">
            <a:avLst/>
          </a:prstGeom>
        </p:spPr>
      </p:pic>
      <p:pic>
        <p:nvPicPr>
          <p:cNvPr id="5" name="Picture 4" descr="A person sitting at a desk with a computer&#10;&#10;AI-generated content may be incorrect.">
            <a:extLst>
              <a:ext uri="{FF2B5EF4-FFF2-40B4-BE49-F238E27FC236}">
                <a16:creationId xmlns:a16="http://schemas.microsoft.com/office/drawing/2014/main" id="{A2A5CD88-D7BF-1B76-A979-6E22BDF89D36}"/>
              </a:ext>
            </a:extLst>
          </p:cNvPr>
          <p:cNvPicPr>
            <a:picLocks noChangeAspect="1"/>
          </p:cNvPicPr>
          <p:nvPr/>
        </p:nvPicPr>
        <p:blipFill>
          <a:blip r:embed="rId6"/>
          <a:stretch>
            <a:fillRect/>
          </a:stretch>
        </p:blipFill>
        <p:spPr>
          <a:xfrm>
            <a:off x="426427" y="4435061"/>
            <a:ext cx="3086100" cy="27638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4C2D8-1FF2-8DEB-D356-E324164E2CB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51326B5-F63C-21FE-A886-E1D175AED974}"/>
              </a:ext>
            </a:extLst>
          </p:cNvPr>
          <p:cNvSpPr/>
          <p:nvPr/>
        </p:nvSpPr>
        <p:spPr>
          <a:xfrm>
            <a:off x="725329" y="569833"/>
            <a:ext cx="7542728" cy="421005"/>
          </a:xfrm>
          <a:prstGeom prst="rect">
            <a:avLst/>
          </a:prstGeom>
          <a:noFill/>
          <a:ln/>
        </p:spPr>
        <p:txBody>
          <a:bodyPr wrap="none" lIns="0" tIns="0" rIns="0" bIns="0" rtlCol="0" anchor="t"/>
          <a:lstStyle/>
          <a:p>
            <a:pPr marL="0" indent="0" algn="l">
              <a:lnSpc>
                <a:spcPts val="3300"/>
              </a:lnSpc>
              <a:buNone/>
            </a:pPr>
            <a:r>
              <a:rPr lang="en-US" sz="3600" b="1">
                <a:solidFill>
                  <a:srgbClr val="233939"/>
                </a:solidFill>
                <a:latin typeface="Syne Bold"/>
                <a:ea typeface="Syne Bold" pitchFamily="34" charset="-122"/>
                <a:cs typeface="Syne Bold" pitchFamily="34" charset="-120"/>
              </a:rPr>
              <a:t>Output Visualization: Clarity and Context</a:t>
            </a:r>
            <a:endParaRPr lang="en-US" sz="3600">
              <a:latin typeface="Syne Bold"/>
              <a:ea typeface="Calibri"/>
              <a:cs typeface="Calibri"/>
            </a:endParaRPr>
          </a:p>
        </p:txBody>
      </p:sp>
      <p:sp>
        <p:nvSpPr>
          <p:cNvPr id="4" name="Text 1">
            <a:extLst>
              <a:ext uri="{FF2B5EF4-FFF2-40B4-BE49-F238E27FC236}">
                <a16:creationId xmlns:a16="http://schemas.microsoft.com/office/drawing/2014/main" id="{239C2CAD-A2DB-F14C-767C-0F3CF9D06750}"/>
              </a:ext>
            </a:extLst>
          </p:cNvPr>
          <p:cNvSpPr/>
          <p:nvPr/>
        </p:nvSpPr>
        <p:spPr>
          <a:xfrm>
            <a:off x="7022892" y="1791323"/>
            <a:ext cx="6425565" cy="3520989"/>
          </a:xfrm>
          <a:prstGeom prst="rect">
            <a:avLst/>
          </a:prstGeom>
          <a:noFill/>
          <a:ln/>
        </p:spPr>
        <p:txBody>
          <a:bodyPr wrap="none" lIns="0" tIns="0" rIns="0" bIns="0" rtlCol="0" anchor="t"/>
          <a:lstStyle/>
          <a:p>
            <a:pPr marL="342900" indent="-342900" algn="l">
              <a:lnSpc>
                <a:spcPts val="1650"/>
              </a:lnSpc>
              <a:buSzPct val="100000"/>
              <a:buChar char="•"/>
            </a:pPr>
            <a:endParaRPr lang="en-US" sz="2400">
              <a:solidFill>
                <a:srgbClr val="3B4E4E"/>
              </a:solidFill>
              <a:latin typeface="Overpass Light"/>
            </a:endParaRPr>
          </a:p>
        </p:txBody>
      </p:sp>
      <p:sp>
        <p:nvSpPr>
          <p:cNvPr id="9" name="Rectangle 8">
            <a:extLst>
              <a:ext uri="{FF2B5EF4-FFF2-40B4-BE49-F238E27FC236}">
                <a16:creationId xmlns:a16="http://schemas.microsoft.com/office/drawing/2014/main" id="{8723F392-280C-5EFB-BB24-38FEAFDABA9E}"/>
              </a:ext>
            </a:extLst>
          </p:cNvPr>
          <p:cNvSpPr/>
          <p:nvPr/>
        </p:nvSpPr>
        <p:spPr>
          <a:xfrm>
            <a:off x="12868507" y="7667506"/>
            <a:ext cx="1650381" cy="505063"/>
          </a:xfrm>
          <a:prstGeom prst="rect">
            <a:avLst/>
          </a:prstGeom>
          <a:solidFill>
            <a:srgbClr val="DDEE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ack and white text on a black background&#10;&#10;AI-generated content may be incorrect.">
            <a:extLst>
              <a:ext uri="{FF2B5EF4-FFF2-40B4-BE49-F238E27FC236}">
                <a16:creationId xmlns:a16="http://schemas.microsoft.com/office/drawing/2014/main" id="{049303FA-DDC9-21A5-716D-24172247A667}"/>
              </a:ext>
            </a:extLst>
          </p:cNvPr>
          <p:cNvPicPr>
            <a:picLocks noChangeAspect="1"/>
          </p:cNvPicPr>
          <p:nvPr/>
        </p:nvPicPr>
        <p:blipFill>
          <a:blip r:embed="rId3"/>
          <a:srcRect l="1763" t="-25" r="864" b="399"/>
          <a:stretch>
            <a:fillRect/>
          </a:stretch>
        </p:blipFill>
        <p:spPr>
          <a:xfrm>
            <a:off x="7312826" y="1945285"/>
            <a:ext cx="6585815" cy="5563980"/>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B4DBB69F-E22B-8E6C-5CB8-2FBAE8DF9C43}"/>
                  </a:ext>
                </a:extLst>
              </p14:cNvPr>
              <p14:cNvContentPartPr/>
              <p14:nvPr/>
            </p14:nvContentPartPr>
            <p14:xfrm>
              <a:off x="-1808629" y="-275664"/>
              <a:ext cx="20170" cy="20170"/>
            </p14:xfrm>
          </p:contentPart>
        </mc:Choice>
        <mc:Fallback xmlns="">
          <p:pic>
            <p:nvPicPr>
              <p:cNvPr id="19" name="Ink 18">
                <a:extLst>
                  <a:ext uri="{FF2B5EF4-FFF2-40B4-BE49-F238E27FC236}">
                    <a16:creationId xmlns:a16="http://schemas.microsoft.com/office/drawing/2014/main" id="{B4DBB69F-E22B-8E6C-5CB8-2FBAE8DF9C43}"/>
                  </a:ext>
                </a:extLst>
              </p:cNvPr>
              <p:cNvPicPr/>
              <p:nvPr/>
            </p:nvPicPr>
            <p:blipFill>
              <a:blip r:embed="rId5"/>
              <a:stretch>
                <a:fillRect/>
              </a:stretch>
            </p:blipFill>
            <p:spPr>
              <a:xfrm>
                <a:off x="-2817129" y="-1284164"/>
                <a:ext cx="2017000" cy="2017000"/>
              </a:xfrm>
              <a:prstGeom prst="rect">
                <a:avLst/>
              </a:prstGeom>
            </p:spPr>
          </p:pic>
        </mc:Fallback>
      </mc:AlternateContent>
      <p:pic>
        <p:nvPicPr>
          <p:cNvPr id="3" name="Picture 2" descr="A screenshot of a computer screen&#10;&#10;AI-generated content may be incorrect.">
            <a:extLst>
              <a:ext uri="{FF2B5EF4-FFF2-40B4-BE49-F238E27FC236}">
                <a16:creationId xmlns:a16="http://schemas.microsoft.com/office/drawing/2014/main" id="{C06167BA-0D95-2FB2-367B-4C21736EE166}"/>
              </a:ext>
            </a:extLst>
          </p:cNvPr>
          <p:cNvPicPr>
            <a:picLocks noChangeAspect="1"/>
          </p:cNvPicPr>
          <p:nvPr/>
        </p:nvPicPr>
        <p:blipFill>
          <a:blip r:embed="rId6"/>
          <a:srcRect t="6792" r="1029" b="3351"/>
          <a:stretch>
            <a:fillRect/>
          </a:stretch>
        </p:blipFill>
        <p:spPr>
          <a:xfrm>
            <a:off x="147919" y="1264024"/>
            <a:ext cx="6860394" cy="6653605"/>
          </a:xfrm>
          <a:prstGeom prst="rect">
            <a:avLst/>
          </a:prstGeom>
        </p:spPr>
      </p:pic>
      <p:cxnSp>
        <p:nvCxnSpPr>
          <p:cNvPr id="6" name="Straight Arrow Connector 5">
            <a:extLst>
              <a:ext uri="{FF2B5EF4-FFF2-40B4-BE49-F238E27FC236}">
                <a16:creationId xmlns:a16="http://schemas.microsoft.com/office/drawing/2014/main" id="{4BF2C8A4-793D-10AA-FA64-02353CBDA419}"/>
              </a:ext>
            </a:extLst>
          </p:cNvPr>
          <p:cNvCxnSpPr/>
          <p:nvPr/>
        </p:nvCxnSpPr>
        <p:spPr>
          <a:xfrm flipV="1">
            <a:off x="4528387" y="2362979"/>
            <a:ext cx="2791319" cy="12663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34615BED-507D-6451-E5FA-9BEA7AE97F5D}"/>
              </a:ext>
            </a:extLst>
          </p:cNvPr>
          <p:cNvCxnSpPr>
            <a:cxnSpLocks/>
          </p:cNvCxnSpPr>
          <p:nvPr/>
        </p:nvCxnSpPr>
        <p:spPr>
          <a:xfrm flipV="1">
            <a:off x="5691040" y="3908768"/>
            <a:ext cx="1966290" cy="148208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18924052-EC40-2B02-F6AC-6B96DD743883}"/>
              </a:ext>
            </a:extLst>
          </p:cNvPr>
          <p:cNvCxnSpPr>
            <a:cxnSpLocks/>
          </p:cNvCxnSpPr>
          <p:nvPr/>
        </p:nvCxnSpPr>
        <p:spPr>
          <a:xfrm flipV="1">
            <a:off x="6203984" y="5073668"/>
            <a:ext cx="1289323" cy="16646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F14913F-ABE7-641D-6C6E-2E8605C400E1}"/>
              </a:ext>
            </a:extLst>
          </p:cNvPr>
          <p:cNvCxnSpPr>
            <a:cxnSpLocks/>
          </p:cNvCxnSpPr>
          <p:nvPr/>
        </p:nvCxnSpPr>
        <p:spPr>
          <a:xfrm>
            <a:off x="4535627" y="4981236"/>
            <a:ext cx="2755942" cy="118291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8C1E1DE4-ED74-0DA1-8022-D62B4D9C7F86}"/>
              </a:ext>
            </a:extLst>
          </p:cNvPr>
          <p:cNvSpPr txBox="1"/>
          <p:nvPr/>
        </p:nvSpPr>
        <p:spPr>
          <a:xfrm>
            <a:off x="7859486" y="750025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latin typeface="Overpass Light"/>
                <a:hlinkClick r:id="rId7"/>
              </a:rPr>
              <a:t>"TEST YOUR MENTAL HEALTH"</a:t>
            </a:r>
            <a:endParaRPr lang="en-US" sz="1400" b="1">
              <a:solidFill>
                <a:srgbClr val="FF0000"/>
              </a:solidFill>
            </a:endParaRPr>
          </a:p>
        </p:txBody>
      </p:sp>
    </p:spTree>
    <p:extLst>
      <p:ext uri="{BB962C8B-B14F-4D97-AF65-F5344CB8AC3E}">
        <p14:creationId xmlns:p14="http://schemas.microsoft.com/office/powerpoint/2010/main" val="3944183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699730"/>
            <a:ext cx="12119372" cy="481965"/>
          </a:xfrm>
          <a:prstGeom prst="rect">
            <a:avLst/>
          </a:prstGeom>
          <a:noFill/>
          <a:ln/>
        </p:spPr>
        <p:txBody>
          <a:bodyPr wrap="none" lIns="0" tIns="0" rIns="0" bIns="0" rtlCol="0" anchor="t"/>
          <a:lstStyle/>
          <a:p>
            <a:pPr>
              <a:lnSpc>
                <a:spcPts val="3750"/>
              </a:lnSpc>
            </a:pPr>
            <a:r>
              <a:rPr lang="en-US" sz="4400" b="1">
                <a:solidFill>
                  <a:srgbClr val="233939"/>
                </a:solidFill>
                <a:latin typeface="Calibri"/>
                <a:ea typeface="Syne Bold" pitchFamily="34" charset="-122"/>
                <a:cs typeface="Syne Bold" pitchFamily="34" charset="-120"/>
              </a:rPr>
              <a:t>Achieving Outcomes: </a:t>
            </a:r>
            <a:r>
              <a:rPr lang="en-US" sz="4400" b="1">
                <a:solidFill>
                  <a:srgbClr val="233939"/>
                </a:solidFill>
                <a:latin typeface="Calibri"/>
                <a:ea typeface="+mn-lt"/>
                <a:cs typeface="+mn-lt"/>
              </a:rPr>
              <a:t>A </a:t>
            </a:r>
            <a:r>
              <a:rPr lang="en-US" sz="4400" b="1">
                <a:solidFill>
                  <a:srgbClr val="233939"/>
                </a:solidFill>
                <a:ea typeface="+mn-lt"/>
                <a:cs typeface="+mn-lt"/>
              </a:rPr>
              <a:t>Collaborative Approach </a:t>
            </a:r>
            <a:endParaRPr lang="en-US" sz="4400" b="1">
              <a:latin typeface="Syne Bold"/>
            </a:endParaRPr>
          </a:p>
        </p:txBody>
      </p:sp>
      <p:sp>
        <p:nvSpPr>
          <p:cNvPr id="3" name="Text 1"/>
          <p:cNvSpPr/>
          <p:nvPr/>
        </p:nvSpPr>
        <p:spPr>
          <a:xfrm>
            <a:off x="793790" y="1446196"/>
            <a:ext cx="13042821" cy="616744"/>
          </a:xfrm>
          <a:prstGeom prst="rect">
            <a:avLst/>
          </a:prstGeom>
          <a:noFill/>
          <a:ln/>
        </p:spPr>
        <p:txBody>
          <a:bodyPr wrap="square" lIns="0" tIns="0" rIns="0" bIns="0" rtlCol="0" anchor="t"/>
          <a:lstStyle/>
          <a:p>
            <a:pPr marL="0" indent="0" algn="l">
              <a:lnSpc>
                <a:spcPts val="2400"/>
              </a:lnSpc>
              <a:buNone/>
            </a:pPr>
            <a:r>
              <a:rPr lang="en-US">
                <a:solidFill>
                  <a:srgbClr val="3B4E4E"/>
                </a:solidFill>
                <a:latin typeface="Overpass Light"/>
                <a:ea typeface="Overpass Light" pitchFamily="34" charset="-122"/>
                <a:cs typeface="Overpass Light" pitchFamily="34" charset="-120"/>
              </a:rPr>
              <a:t>Our structured approach and collaborative spirit consistently lead to exceptional project outcomes, characterized by technical excellence and practical utility.</a:t>
            </a:r>
            <a:endParaRPr lang="en-US">
              <a:latin typeface="Overpass Light"/>
              <a:ea typeface="Calibri"/>
              <a:cs typeface="Calibri"/>
            </a:endParaRPr>
          </a:p>
        </p:txBody>
      </p:sp>
      <p:grpSp>
        <p:nvGrpSpPr>
          <p:cNvPr id="26" name="Group 25">
            <a:extLst>
              <a:ext uri="{FF2B5EF4-FFF2-40B4-BE49-F238E27FC236}">
                <a16:creationId xmlns:a16="http://schemas.microsoft.com/office/drawing/2014/main" id="{C50C9C54-18F8-DD09-E1C0-E2DDCF8DAA70}"/>
              </a:ext>
            </a:extLst>
          </p:cNvPr>
          <p:cNvGrpSpPr/>
          <p:nvPr/>
        </p:nvGrpSpPr>
        <p:grpSpPr>
          <a:xfrm>
            <a:off x="793790" y="2239411"/>
            <a:ext cx="13042821" cy="4603790"/>
            <a:chOff x="793790" y="2400776"/>
            <a:chExt cx="13042821" cy="4603790"/>
          </a:xfrm>
        </p:grpSpPr>
        <p:sp>
          <p:nvSpPr>
            <p:cNvPr id="4" name="Shape 2"/>
            <p:cNvSpPr/>
            <p:nvPr/>
          </p:nvSpPr>
          <p:spPr>
            <a:xfrm>
              <a:off x="793790" y="2400776"/>
              <a:ext cx="6424970" cy="2205514"/>
            </a:xfrm>
            <a:prstGeom prst="roundRect">
              <a:avLst>
                <a:gd name="adj" fmla="val 3672"/>
              </a:avLst>
            </a:prstGeom>
            <a:solidFill>
              <a:srgbClr val="DDEEE6"/>
            </a:solidFill>
            <a:ln w="7620">
              <a:solidFill>
                <a:srgbClr val="FFAD94"/>
              </a:solidFill>
              <a:prstDash val="solid"/>
            </a:ln>
          </p:spPr>
        </p:sp>
        <p:sp>
          <p:nvSpPr>
            <p:cNvPr id="5" name="Shape 3"/>
            <p:cNvSpPr/>
            <p:nvPr/>
          </p:nvSpPr>
          <p:spPr>
            <a:xfrm>
              <a:off x="994172" y="2601158"/>
              <a:ext cx="578406" cy="578406"/>
            </a:xfrm>
            <a:prstGeom prst="roundRect">
              <a:avLst>
                <a:gd name="adj" fmla="val 15807384"/>
              </a:avLst>
            </a:prstGeom>
            <a:solidFill>
              <a:srgbClr val="FFAD94"/>
            </a:solidFill>
            <a:ln/>
          </p:spPr>
        </p:sp>
        <p:pic>
          <p:nvPicPr>
            <p:cNvPr id="6" name="Image 0" descr="preencoded.png"/>
            <p:cNvPicPr>
              <a:picLocks noChangeAspect="1"/>
            </p:cNvPicPr>
            <p:nvPr/>
          </p:nvPicPr>
          <p:blipFill>
            <a:blip r:embed="rId3"/>
            <a:stretch>
              <a:fillRect/>
            </a:stretch>
          </p:blipFill>
          <p:spPr>
            <a:xfrm>
              <a:off x="1153239" y="2727722"/>
              <a:ext cx="260271" cy="325279"/>
            </a:xfrm>
            <a:prstGeom prst="rect">
              <a:avLst/>
            </a:prstGeom>
          </p:spPr>
        </p:pic>
        <p:sp>
          <p:nvSpPr>
            <p:cNvPr id="7" name="Text 4"/>
            <p:cNvSpPr/>
            <p:nvPr/>
          </p:nvSpPr>
          <p:spPr>
            <a:xfrm>
              <a:off x="994172" y="3372326"/>
              <a:ext cx="2511504" cy="301228"/>
            </a:xfrm>
            <a:prstGeom prst="rect">
              <a:avLst/>
            </a:prstGeom>
            <a:noFill/>
            <a:ln/>
          </p:spPr>
          <p:txBody>
            <a:bodyPr wrap="none" lIns="0" tIns="0" rIns="0" bIns="0" rtlCol="0" anchor="t"/>
            <a:lstStyle/>
            <a:p>
              <a:pPr marL="0" indent="0" algn="l">
                <a:lnSpc>
                  <a:spcPts val="2350"/>
                </a:lnSpc>
                <a:buNone/>
              </a:pPr>
              <a:r>
                <a:rPr lang="en-US" sz="2000" b="1">
                  <a:solidFill>
                    <a:srgbClr val="3B4E4E"/>
                  </a:solidFill>
                  <a:latin typeface="Syne Bold"/>
                  <a:ea typeface="Syne Bold" pitchFamily="34" charset="-122"/>
                  <a:cs typeface="Syne Bold" pitchFamily="34" charset="-120"/>
                </a:rPr>
                <a:t>Timely Completion</a:t>
              </a:r>
              <a:endParaRPr lang="en-US" sz="2000">
                <a:latin typeface="Syne Bold"/>
                <a:ea typeface="Calibri"/>
                <a:cs typeface="Calibri"/>
              </a:endParaRPr>
            </a:p>
          </p:txBody>
        </p:sp>
        <p:sp>
          <p:nvSpPr>
            <p:cNvPr id="8" name="Text 5"/>
            <p:cNvSpPr/>
            <p:nvPr/>
          </p:nvSpPr>
          <p:spPr>
            <a:xfrm>
              <a:off x="994172" y="3789164"/>
              <a:ext cx="6024205" cy="616744"/>
            </a:xfrm>
            <a:prstGeom prst="rect">
              <a:avLst/>
            </a:prstGeom>
            <a:noFill/>
            <a:ln/>
          </p:spPr>
          <p:txBody>
            <a:bodyPr wrap="square" lIns="0" tIns="0" rIns="0" bIns="0" rtlCol="0" anchor="t"/>
            <a:lstStyle/>
            <a:p>
              <a:pPr>
                <a:lnSpc>
                  <a:spcPts val="2400"/>
                </a:lnSpc>
              </a:pPr>
              <a:r>
                <a:rPr lang="en-US" sz="1600">
                  <a:solidFill>
                    <a:srgbClr val="3B4E4E"/>
                  </a:solidFill>
                  <a:latin typeface="Overpass Light"/>
                  <a:ea typeface="Overpass Light" pitchFamily="34" charset="-122"/>
                  <a:cs typeface="Overpass Light" pitchFamily="34" charset="-120"/>
                </a:rPr>
                <a:t>Although there were slight delays, the project components were delivered on schedule, meeting critical deadlines.</a:t>
              </a:r>
              <a:endParaRPr lang="en-US" sz="1600">
                <a:latin typeface="Overpass Light"/>
                <a:ea typeface="Calibri"/>
                <a:cs typeface="Calibri"/>
              </a:endParaRPr>
            </a:p>
          </p:txBody>
        </p:sp>
        <p:sp>
          <p:nvSpPr>
            <p:cNvPr id="9" name="Shape 6"/>
            <p:cNvSpPr/>
            <p:nvPr/>
          </p:nvSpPr>
          <p:spPr>
            <a:xfrm>
              <a:off x="7411522" y="2400776"/>
              <a:ext cx="6425089" cy="2205514"/>
            </a:xfrm>
            <a:prstGeom prst="roundRect">
              <a:avLst>
                <a:gd name="adj" fmla="val 3672"/>
              </a:avLst>
            </a:prstGeom>
            <a:solidFill>
              <a:srgbClr val="DDEEE6"/>
            </a:solidFill>
            <a:ln w="7620">
              <a:solidFill>
                <a:srgbClr val="FFD1CC"/>
              </a:solidFill>
              <a:prstDash val="solid"/>
            </a:ln>
          </p:spPr>
        </p:sp>
        <p:sp>
          <p:nvSpPr>
            <p:cNvPr id="10" name="Shape 7"/>
            <p:cNvSpPr/>
            <p:nvPr/>
          </p:nvSpPr>
          <p:spPr>
            <a:xfrm>
              <a:off x="7611904" y="2601158"/>
              <a:ext cx="578406" cy="578406"/>
            </a:xfrm>
            <a:prstGeom prst="roundRect">
              <a:avLst>
                <a:gd name="adj" fmla="val 15807384"/>
              </a:avLst>
            </a:prstGeom>
            <a:solidFill>
              <a:srgbClr val="FFD1CC"/>
            </a:solidFill>
            <a:ln/>
          </p:spPr>
        </p:sp>
        <p:pic>
          <p:nvPicPr>
            <p:cNvPr id="11" name="Image 1" descr="preencoded.png"/>
            <p:cNvPicPr>
              <a:picLocks noChangeAspect="1"/>
            </p:cNvPicPr>
            <p:nvPr/>
          </p:nvPicPr>
          <p:blipFill>
            <a:blip r:embed="rId4"/>
            <a:stretch>
              <a:fillRect/>
            </a:stretch>
          </p:blipFill>
          <p:spPr>
            <a:xfrm>
              <a:off x="7770971" y="2727722"/>
              <a:ext cx="260271" cy="325279"/>
            </a:xfrm>
            <a:prstGeom prst="rect">
              <a:avLst/>
            </a:prstGeom>
          </p:spPr>
        </p:pic>
        <p:sp>
          <p:nvSpPr>
            <p:cNvPr id="12" name="Text 8"/>
            <p:cNvSpPr/>
            <p:nvPr/>
          </p:nvSpPr>
          <p:spPr>
            <a:xfrm>
              <a:off x="7611904" y="3372326"/>
              <a:ext cx="2642592" cy="301228"/>
            </a:xfrm>
            <a:prstGeom prst="rect">
              <a:avLst/>
            </a:prstGeom>
            <a:noFill/>
            <a:ln/>
          </p:spPr>
          <p:txBody>
            <a:bodyPr wrap="none" lIns="0" tIns="0" rIns="0" bIns="0" rtlCol="0" anchor="t"/>
            <a:lstStyle/>
            <a:p>
              <a:pPr marL="0" indent="0" algn="l">
                <a:lnSpc>
                  <a:spcPts val="2350"/>
                </a:lnSpc>
                <a:buNone/>
              </a:pPr>
              <a:r>
                <a:rPr lang="en-US" sz="2000" b="1">
                  <a:solidFill>
                    <a:srgbClr val="3B4E4E"/>
                  </a:solidFill>
                  <a:latin typeface="Syne Bold"/>
                  <a:ea typeface="Syne Bold" pitchFamily="34" charset="-122"/>
                  <a:cs typeface="Syne Bold" pitchFamily="34" charset="-120"/>
                </a:rPr>
                <a:t>Balanced Workload</a:t>
              </a:r>
              <a:endParaRPr lang="en-US" sz="2000">
                <a:latin typeface="Syne Bold"/>
                <a:ea typeface="Calibri"/>
                <a:cs typeface="Calibri"/>
              </a:endParaRPr>
            </a:p>
          </p:txBody>
        </p:sp>
        <p:sp>
          <p:nvSpPr>
            <p:cNvPr id="13" name="Text 9"/>
            <p:cNvSpPr/>
            <p:nvPr/>
          </p:nvSpPr>
          <p:spPr>
            <a:xfrm>
              <a:off x="7611904" y="3789164"/>
              <a:ext cx="6024324" cy="616744"/>
            </a:xfrm>
            <a:prstGeom prst="rect">
              <a:avLst/>
            </a:prstGeom>
            <a:noFill/>
            <a:ln/>
          </p:spPr>
          <p:txBody>
            <a:bodyPr wrap="square" lIns="0" tIns="0" rIns="0" bIns="0" rtlCol="0" anchor="t"/>
            <a:lstStyle/>
            <a:p>
              <a:pPr marL="0" indent="0" algn="l">
                <a:lnSpc>
                  <a:spcPts val="2400"/>
                </a:lnSpc>
                <a:buNone/>
              </a:pPr>
              <a:r>
                <a:rPr lang="en-US" sz="1600">
                  <a:solidFill>
                    <a:srgbClr val="3B4E4E"/>
                  </a:solidFill>
                  <a:latin typeface="Overpass Light"/>
                  <a:ea typeface="Overpass Light" pitchFamily="34" charset="-122"/>
                  <a:cs typeface="Overpass Light" pitchFamily="34" charset="-120"/>
                </a:rPr>
                <a:t>Workload distribution optimized across the team, preventing burnout and maximizing productivity.</a:t>
              </a:r>
              <a:endParaRPr lang="en-US" sz="1600">
                <a:latin typeface="Overpass Light"/>
                <a:ea typeface="Calibri"/>
                <a:cs typeface="Calibri"/>
              </a:endParaRPr>
            </a:p>
          </p:txBody>
        </p:sp>
        <p:sp>
          <p:nvSpPr>
            <p:cNvPr id="14" name="Shape 10"/>
            <p:cNvSpPr/>
            <p:nvPr/>
          </p:nvSpPr>
          <p:spPr>
            <a:xfrm>
              <a:off x="793790" y="4799052"/>
              <a:ext cx="6424970" cy="2205514"/>
            </a:xfrm>
            <a:prstGeom prst="roundRect">
              <a:avLst>
                <a:gd name="adj" fmla="val 3672"/>
              </a:avLst>
            </a:prstGeom>
            <a:solidFill>
              <a:srgbClr val="DDEEE6"/>
            </a:solidFill>
            <a:ln w="7620">
              <a:solidFill>
                <a:srgbClr val="FFDBC8"/>
              </a:solidFill>
              <a:prstDash val="solid"/>
            </a:ln>
          </p:spPr>
        </p:sp>
        <p:sp>
          <p:nvSpPr>
            <p:cNvPr id="15" name="Shape 11"/>
            <p:cNvSpPr/>
            <p:nvPr/>
          </p:nvSpPr>
          <p:spPr>
            <a:xfrm>
              <a:off x="994172" y="4999434"/>
              <a:ext cx="578406" cy="578406"/>
            </a:xfrm>
            <a:prstGeom prst="roundRect">
              <a:avLst>
                <a:gd name="adj" fmla="val 15807384"/>
              </a:avLst>
            </a:prstGeom>
            <a:solidFill>
              <a:srgbClr val="FFDBC8"/>
            </a:solidFill>
            <a:ln/>
          </p:spPr>
        </p:sp>
        <p:pic>
          <p:nvPicPr>
            <p:cNvPr id="16" name="Image 2" descr="preencoded.png"/>
            <p:cNvPicPr>
              <a:picLocks noChangeAspect="1"/>
            </p:cNvPicPr>
            <p:nvPr/>
          </p:nvPicPr>
          <p:blipFill>
            <a:blip r:embed="rId5"/>
            <a:stretch>
              <a:fillRect/>
            </a:stretch>
          </p:blipFill>
          <p:spPr>
            <a:xfrm>
              <a:off x="1153239" y="5125998"/>
              <a:ext cx="260271" cy="325279"/>
            </a:xfrm>
            <a:prstGeom prst="rect">
              <a:avLst/>
            </a:prstGeom>
          </p:spPr>
        </p:pic>
        <p:sp>
          <p:nvSpPr>
            <p:cNvPr id="17" name="Text 12"/>
            <p:cNvSpPr/>
            <p:nvPr/>
          </p:nvSpPr>
          <p:spPr>
            <a:xfrm>
              <a:off x="994172" y="5770602"/>
              <a:ext cx="2519720" cy="301228"/>
            </a:xfrm>
            <a:prstGeom prst="rect">
              <a:avLst/>
            </a:prstGeom>
            <a:noFill/>
            <a:ln/>
          </p:spPr>
          <p:txBody>
            <a:bodyPr wrap="none" lIns="0" tIns="0" rIns="0" bIns="0" rtlCol="0" anchor="t"/>
            <a:lstStyle/>
            <a:p>
              <a:pPr marL="0" indent="0" algn="l">
                <a:lnSpc>
                  <a:spcPts val="2350"/>
                </a:lnSpc>
                <a:buNone/>
              </a:pPr>
              <a:r>
                <a:rPr lang="en-US" sz="2000" b="1">
                  <a:solidFill>
                    <a:srgbClr val="3B4E4E"/>
                  </a:solidFill>
                  <a:latin typeface="Syne Bold"/>
                  <a:ea typeface="Syne Bold" pitchFamily="34" charset="-122"/>
                  <a:cs typeface="Syne Bold" pitchFamily="34" charset="-120"/>
                </a:rPr>
                <a:t>Technically Robust</a:t>
              </a:r>
              <a:endParaRPr lang="en-US" sz="2000">
                <a:latin typeface="Syne Bold"/>
                <a:ea typeface="Calibri"/>
                <a:cs typeface="Calibri"/>
              </a:endParaRPr>
            </a:p>
          </p:txBody>
        </p:sp>
        <p:sp>
          <p:nvSpPr>
            <p:cNvPr id="18" name="Text 13"/>
            <p:cNvSpPr/>
            <p:nvPr/>
          </p:nvSpPr>
          <p:spPr>
            <a:xfrm>
              <a:off x="994172" y="6187440"/>
              <a:ext cx="6024205" cy="616744"/>
            </a:xfrm>
            <a:prstGeom prst="rect">
              <a:avLst/>
            </a:prstGeom>
            <a:noFill/>
            <a:ln/>
          </p:spPr>
          <p:txBody>
            <a:bodyPr wrap="square" lIns="0" tIns="0" rIns="0" bIns="0" rtlCol="0" anchor="t"/>
            <a:lstStyle/>
            <a:p>
              <a:pPr marL="0" indent="0" algn="l">
                <a:lnSpc>
                  <a:spcPts val="2400"/>
                </a:lnSpc>
                <a:buNone/>
              </a:pPr>
              <a:r>
                <a:rPr lang="en-US" sz="1600">
                  <a:solidFill>
                    <a:srgbClr val="3B4E4E"/>
                  </a:solidFill>
                  <a:latin typeface="Overpass Light"/>
                  <a:ea typeface="Overpass Light" pitchFamily="34" charset="-122"/>
                  <a:cs typeface="Overpass Light" pitchFamily="34" charset="-120"/>
                </a:rPr>
                <a:t>The final system demonstrates high technical integrity, performance, and scalability.</a:t>
              </a:r>
              <a:endParaRPr lang="en-US" sz="1600">
                <a:latin typeface="Overpass Light"/>
                <a:ea typeface="Calibri"/>
                <a:cs typeface="Calibri"/>
              </a:endParaRPr>
            </a:p>
          </p:txBody>
        </p:sp>
        <p:sp>
          <p:nvSpPr>
            <p:cNvPr id="19" name="Shape 14"/>
            <p:cNvSpPr/>
            <p:nvPr/>
          </p:nvSpPr>
          <p:spPr>
            <a:xfrm>
              <a:off x="7411522" y="4799052"/>
              <a:ext cx="6425089" cy="2205514"/>
            </a:xfrm>
            <a:prstGeom prst="roundRect">
              <a:avLst>
                <a:gd name="adj" fmla="val 3672"/>
              </a:avLst>
            </a:prstGeom>
            <a:solidFill>
              <a:srgbClr val="DDEEE6"/>
            </a:solidFill>
            <a:ln w="7620">
              <a:solidFill>
                <a:srgbClr val="FFEDBF"/>
              </a:solidFill>
              <a:prstDash val="solid"/>
            </a:ln>
          </p:spPr>
        </p:sp>
        <p:sp>
          <p:nvSpPr>
            <p:cNvPr id="20" name="Shape 15"/>
            <p:cNvSpPr/>
            <p:nvPr/>
          </p:nvSpPr>
          <p:spPr>
            <a:xfrm>
              <a:off x="7611904" y="4999434"/>
              <a:ext cx="578406" cy="578406"/>
            </a:xfrm>
            <a:prstGeom prst="roundRect">
              <a:avLst>
                <a:gd name="adj" fmla="val 15807384"/>
              </a:avLst>
            </a:prstGeom>
            <a:solidFill>
              <a:srgbClr val="FFEDBF"/>
            </a:solidFill>
            <a:ln/>
          </p:spPr>
        </p:sp>
        <p:pic>
          <p:nvPicPr>
            <p:cNvPr id="21" name="Image 3" descr="preencoded.png"/>
            <p:cNvPicPr>
              <a:picLocks noChangeAspect="1"/>
            </p:cNvPicPr>
            <p:nvPr/>
          </p:nvPicPr>
          <p:blipFill>
            <a:blip r:embed="rId6"/>
            <a:stretch>
              <a:fillRect/>
            </a:stretch>
          </p:blipFill>
          <p:spPr>
            <a:xfrm>
              <a:off x="7770971" y="5125998"/>
              <a:ext cx="260271" cy="325279"/>
            </a:xfrm>
            <a:prstGeom prst="rect">
              <a:avLst/>
            </a:prstGeom>
          </p:spPr>
        </p:pic>
        <p:sp>
          <p:nvSpPr>
            <p:cNvPr id="22" name="Text 16"/>
            <p:cNvSpPr/>
            <p:nvPr/>
          </p:nvSpPr>
          <p:spPr>
            <a:xfrm>
              <a:off x="7611904" y="5770602"/>
              <a:ext cx="2409944" cy="301228"/>
            </a:xfrm>
            <a:prstGeom prst="rect">
              <a:avLst/>
            </a:prstGeom>
            <a:noFill/>
            <a:ln/>
          </p:spPr>
          <p:txBody>
            <a:bodyPr wrap="none" lIns="0" tIns="0" rIns="0" bIns="0" rtlCol="0" anchor="t"/>
            <a:lstStyle/>
            <a:p>
              <a:pPr marL="0" indent="0" algn="l">
                <a:lnSpc>
                  <a:spcPts val="2350"/>
                </a:lnSpc>
                <a:buNone/>
              </a:pPr>
              <a:r>
                <a:rPr lang="en-US" sz="2000" b="1">
                  <a:solidFill>
                    <a:srgbClr val="3B4E4E"/>
                  </a:solidFill>
                  <a:latin typeface="Syne Bold"/>
                  <a:ea typeface="Syne Bold" pitchFamily="34" charset="-122"/>
                  <a:cs typeface="Syne Bold" pitchFamily="34" charset="-120"/>
                </a:rPr>
                <a:t>Practically Useful</a:t>
              </a:r>
              <a:endParaRPr lang="en-US" sz="2000">
                <a:latin typeface="Syne Bold"/>
                <a:ea typeface="Calibri"/>
                <a:cs typeface="Calibri"/>
              </a:endParaRPr>
            </a:p>
          </p:txBody>
        </p:sp>
        <p:sp>
          <p:nvSpPr>
            <p:cNvPr id="23" name="Text 17"/>
            <p:cNvSpPr/>
            <p:nvPr/>
          </p:nvSpPr>
          <p:spPr>
            <a:xfrm>
              <a:off x="7611904" y="6187440"/>
              <a:ext cx="6024324" cy="616744"/>
            </a:xfrm>
            <a:prstGeom prst="rect">
              <a:avLst/>
            </a:prstGeom>
            <a:noFill/>
            <a:ln/>
          </p:spPr>
          <p:txBody>
            <a:bodyPr wrap="square" lIns="0" tIns="0" rIns="0" bIns="0" rtlCol="0" anchor="t"/>
            <a:lstStyle/>
            <a:p>
              <a:pPr marL="0" indent="0" algn="l">
                <a:lnSpc>
                  <a:spcPts val="2400"/>
                </a:lnSpc>
                <a:buNone/>
              </a:pPr>
              <a:r>
                <a:rPr lang="en-US" sz="1600">
                  <a:solidFill>
                    <a:srgbClr val="3B4E4E"/>
                  </a:solidFill>
                  <a:latin typeface="Overpass Light"/>
                  <a:ea typeface="Overpass Light" pitchFamily="34" charset="-122"/>
                  <a:cs typeface="Overpass Light" pitchFamily="34" charset="-120"/>
                </a:rPr>
                <a:t>The solution directly addresses user needs and provides meaningful, actionable insights.</a:t>
              </a:r>
              <a:endParaRPr lang="en-US" sz="1600">
                <a:latin typeface="Overpass Light"/>
                <a:ea typeface="Calibri"/>
                <a:cs typeface="Calibri"/>
              </a:endParaRPr>
            </a:p>
          </p:txBody>
        </p:sp>
      </p:grpSp>
      <p:sp>
        <p:nvSpPr>
          <p:cNvPr id="24" name="Text 18"/>
          <p:cNvSpPr/>
          <p:nvPr/>
        </p:nvSpPr>
        <p:spPr>
          <a:xfrm>
            <a:off x="793790" y="7100356"/>
            <a:ext cx="13042821" cy="308372"/>
          </a:xfrm>
          <a:prstGeom prst="rect">
            <a:avLst/>
          </a:prstGeom>
          <a:noFill/>
          <a:ln/>
        </p:spPr>
        <p:txBody>
          <a:bodyPr wrap="none" lIns="0" tIns="0" rIns="0" bIns="0" rtlCol="0" anchor="t"/>
          <a:lstStyle/>
          <a:p>
            <a:pPr>
              <a:lnSpc>
                <a:spcPts val="2400"/>
              </a:lnSpc>
            </a:pPr>
            <a:r>
              <a:rPr lang="en-US" sz="2000">
                <a:solidFill>
                  <a:srgbClr val="3B4E4E"/>
                </a:solidFill>
                <a:latin typeface="Overpass Light"/>
                <a:ea typeface="Overpass Light" pitchFamily="34" charset="-122"/>
                <a:cs typeface="Overpass Light" pitchFamily="34" charset="-120"/>
              </a:rPr>
              <a:t>This integrated approach ensures that the final machine learning system is not only technically sound but also</a:t>
            </a:r>
            <a:endParaRPr lang="en-US" sz="2000">
              <a:solidFill>
                <a:srgbClr val="000000"/>
              </a:solidFill>
              <a:latin typeface="Overpass Light"/>
              <a:ea typeface="Overpass Light" pitchFamily="34" charset="-122"/>
              <a:cs typeface="Overpass Light" pitchFamily="34" charset="-120"/>
            </a:endParaRPr>
          </a:p>
          <a:p>
            <a:pPr>
              <a:lnSpc>
                <a:spcPts val="2400"/>
              </a:lnSpc>
            </a:pPr>
            <a:r>
              <a:rPr lang="en-US" sz="2000">
                <a:solidFill>
                  <a:srgbClr val="3B4E4E"/>
                </a:solidFill>
                <a:latin typeface="Overpass Light"/>
                <a:ea typeface="Overpass Light" pitchFamily="34" charset="-122"/>
                <a:cs typeface="Overpass Light" pitchFamily="34" charset="-120"/>
              </a:rPr>
              <a:t> delivers tangible value.</a:t>
            </a:r>
            <a:endParaRPr lang="en-US" sz="2000">
              <a:latin typeface="Overpass Light"/>
            </a:endParaRPr>
          </a:p>
        </p:txBody>
      </p:sp>
      <p:sp>
        <p:nvSpPr>
          <p:cNvPr id="25" name="Rectangle 24">
            <a:extLst>
              <a:ext uri="{FF2B5EF4-FFF2-40B4-BE49-F238E27FC236}">
                <a16:creationId xmlns:a16="http://schemas.microsoft.com/office/drawing/2014/main" id="{3C25650F-0710-1088-AA7C-4CA4BA5F5DB8}"/>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3" name="Text 1"/>
          <p:cNvSpPr/>
          <p:nvPr/>
        </p:nvSpPr>
        <p:spPr>
          <a:xfrm>
            <a:off x="727234" y="917377"/>
            <a:ext cx="7018258" cy="422077"/>
          </a:xfrm>
          <a:prstGeom prst="rect">
            <a:avLst/>
          </a:prstGeom>
          <a:noFill/>
          <a:ln/>
        </p:spPr>
        <p:txBody>
          <a:bodyPr wrap="none" lIns="0" tIns="0" rIns="0" bIns="0" rtlCol="0" anchor="t"/>
          <a:lstStyle/>
          <a:p>
            <a:pPr marL="0" indent="0" algn="l">
              <a:lnSpc>
                <a:spcPts val="3300"/>
              </a:lnSpc>
              <a:buNone/>
            </a:pPr>
            <a:r>
              <a:rPr lang="en-US" sz="3200" b="1">
                <a:solidFill>
                  <a:srgbClr val="233939"/>
                </a:solidFill>
                <a:latin typeface="Syne Bold"/>
                <a:ea typeface="Syne Bold" pitchFamily="34" charset="-122"/>
                <a:cs typeface="Syne Bold" pitchFamily="34" charset="-120"/>
              </a:rPr>
              <a:t>Data Challenges &amp; Linguistic Nuances</a:t>
            </a:r>
            <a:endParaRPr lang="en-US" sz="3200">
              <a:latin typeface="Syne Bold"/>
              <a:ea typeface="Calibri"/>
              <a:cs typeface="Calibri"/>
            </a:endParaRPr>
          </a:p>
        </p:txBody>
      </p:sp>
      <p:sp>
        <p:nvSpPr>
          <p:cNvPr id="5" name="Text 2"/>
          <p:cNvSpPr/>
          <p:nvPr/>
        </p:nvSpPr>
        <p:spPr>
          <a:xfrm>
            <a:off x="7275295" y="2050284"/>
            <a:ext cx="6408063" cy="5369719"/>
          </a:xfrm>
          <a:prstGeom prst="rect">
            <a:avLst/>
          </a:prstGeom>
          <a:noFill/>
          <a:ln/>
        </p:spPr>
        <p:txBody>
          <a:bodyPr wrap="square" lIns="0" tIns="0" rIns="0" bIns="0" rtlCol="0" anchor="t"/>
          <a:lstStyle/>
          <a:p>
            <a:pPr marL="342900" indent="-342900">
              <a:buFont typeface="Arial"/>
              <a:buChar char="•"/>
            </a:pPr>
            <a:r>
              <a:rPr lang="en-US" sz="2000">
                <a:solidFill>
                  <a:srgbClr val="3B4E4E"/>
                </a:solidFill>
                <a:ea typeface="+mn-lt"/>
                <a:cs typeface="+mn-lt"/>
              </a:rPr>
              <a:t>Large but imbalanced corpus → Depression overrepresented, Autism underrepresented.</a:t>
            </a:r>
            <a:endParaRPr lang="en-US" sz="2000">
              <a:ea typeface="Calibri"/>
              <a:cs typeface="Calibri"/>
            </a:endParaRPr>
          </a:p>
          <a:p>
            <a:pPr marL="342900" indent="-342900">
              <a:buFont typeface="Arial"/>
              <a:buChar char="•"/>
            </a:pPr>
            <a:endParaRPr lang="en-US" sz="2000">
              <a:ea typeface="Calibri"/>
              <a:cs typeface="Calibri"/>
            </a:endParaRPr>
          </a:p>
          <a:p>
            <a:pPr marL="342900" indent="-342900">
              <a:buFont typeface="Arial"/>
              <a:buChar char="•"/>
            </a:pPr>
            <a:r>
              <a:rPr lang="en-US" sz="2000">
                <a:solidFill>
                  <a:srgbClr val="3B4E4E"/>
                </a:solidFill>
                <a:ea typeface="+mn-lt"/>
                <a:cs typeface="+mn-lt"/>
              </a:rPr>
              <a:t>Informal/noisy language → slang, emojis, elongated words.</a:t>
            </a:r>
            <a:endParaRPr lang="en-US" sz="2000">
              <a:ea typeface="Calibri"/>
              <a:cs typeface="Calibri"/>
            </a:endParaRPr>
          </a:p>
          <a:p>
            <a:pPr marL="342900" indent="-342900">
              <a:buFont typeface="Arial"/>
              <a:buChar char="•"/>
            </a:pPr>
            <a:endParaRPr lang="en-US" sz="2000">
              <a:ea typeface="Calibri"/>
              <a:cs typeface="Calibri"/>
            </a:endParaRPr>
          </a:p>
          <a:p>
            <a:pPr marL="342900" indent="-342900">
              <a:buFont typeface="Arial"/>
              <a:buChar char="•"/>
            </a:pPr>
            <a:r>
              <a:rPr lang="en-US" sz="2000">
                <a:solidFill>
                  <a:srgbClr val="3B4E4E"/>
                </a:solidFill>
                <a:ea typeface="+mn-lt"/>
                <a:cs typeface="+mn-lt"/>
              </a:rPr>
              <a:t>Short vs. long posts → preprocessing needed (filtering, truncation).</a:t>
            </a:r>
            <a:endParaRPr lang="en-US" sz="2000">
              <a:ea typeface="Calibri"/>
              <a:cs typeface="Calibri"/>
            </a:endParaRPr>
          </a:p>
          <a:p>
            <a:pPr marL="342900" indent="-342900">
              <a:buFont typeface="Arial"/>
              <a:buChar char="•"/>
            </a:pPr>
            <a:endParaRPr lang="en-US" sz="2000">
              <a:ea typeface="Calibri"/>
              <a:cs typeface="Calibri"/>
            </a:endParaRPr>
          </a:p>
          <a:p>
            <a:pPr marL="342900" indent="-342900">
              <a:buFont typeface="Arial"/>
              <a:buChar char="•"/>
            </a:pPr>
            <a:r>
              <a:rPr lang="en-US" sz="2000">
                <a:solidFill>
                  <a:srgbClr val="3B4E4E"/>
                </a:solidFill>
                <a:ea typeface="+mn-lt"/>
                <a:cs typeface="+mn-lt"/>
              </a:rPr>
              <a:t>Context-dependent meanings → e.g., mad (angry vs. mentally unwell), panic (attack vs. buying).</a:t>
            </a:r>
            <a:endParaRPr lang="en-US" sz="2000">
              <a:ea typeface="Calibri"/>
              <a:cs typeface="Calibri"/>
            </a:endParaRPr>
          </a:p>
          <a:p>
            <a:pPr marL="342900" indent="-342900">
              <a:buFont typeface="Arial"/>
              <a:buChar char="•"/>
            </a:pPr>
            <a:endParaRPr lang="en-US" sz="2000">
              <a:ea typeface="Calibri"/>
              <a:cs typeface="Calibri"/>
            </a:endParaRPr>
          </a:p>
          <a:p>
            <a:pPr marL="342900" indent="-342900">
              <a:lnSpc>
                <a:spcPts val="1700"/>
              </a:lnSpc>
              <a:buFont typeface="Arial"/>
              <a:buChar char="•"/>
            </a:pPr>
            <a:r>
              <a:rPr lang="en-US" sz="2000">
                <a:solidFill>
                  <a:srgbClr val="3B4E4E"/>
                </a:solidFill>
                <a:ea typeface="+mn-lt"/>
                <a:cs typeface="+mn-lt"/>
              </a:rPr>
              <a:t>Disorder-specific cues exist but overlap with general mental health language → label ambiguity.</a:t>
            </a:r>
            <a:endParaRPr lang="en-US" sz="2000">
              <a:ea typeface="Calibri"/>
              <a:cs typeface="Calibri"/>
            </a:endParaRPr>
          </a:p>
        </p:txBody>
      </p:sp>
      <p:sp>
        <p:nvSpPr>
          <p:cNvPr id="6" name="Text 3"/>
          <p:cNvSpPr/>
          <p:nvPr/>
        </p:nvSpPr>
        <p:spPr>
          <a:xfrm>
            <a:off x="7690009" y="4110948"/>
            <a:ext cx="6220778" cy="1388950"/>
          </a:xfrm>
          <a:prstGeom prst="rect">
            <a:avLst/>
          </a:prstGeom>
          <a:noFill/>
          <a:ln/>
        </p:spPr>
        <p:txBody>
          <a:bodyPr wrap="square" lIns="0" tIns="0" rIns="0" bIns="0" rtlCol="0" anchor="t"/>
          <a:lstStyle/>
          <a:p>
            <a:pPr marL="0" indent="0" algn="l">
              <a:lnSpc>
                <a:spcPts val="1700"/>
              </a:lnSpc>
              <a:buNone/>
            </a:pPr>
            <a:endParaRPr lang="en-US">
              <a:solidFill>
                <a:srgbClr val="3B4E4E"/>
              </a:solidFill>
              <a:latin typeface="Overpass Light"/>
            </a:endParaRPr>
          </a:p>
        </p:txBody>
      </p:sp>
      <p:sp>
        <p:nvSpPr>
          <p:cNvPr id="8" name="Text 5"/>
          <p:cNvSpPr/>
          <p:nvPr/>
        </p:nvSpPr>
        <p:spPr>
          <a:xfrm>
            <a:off x="7487483" y="7026726"/>
            <a:ext cx="6423303" cy="647938"/>
          </a:xfrm>
          <a:prstGeom prst="rect">
            <a:avLst/>
          </a:prstGeom>
          <a:noFill/>
          <a:ln/>
        </p:spPr>
        <p:txBody>
          <a:bodyPr wrap="square" lIns="0" tIns="0" rIns="0" bIns="0" rtlCol="0" anchor="t"/>
          <a:lstStyle/>
          <a:p>
            <a:pPr marL="0" indent="0" algn="l">
              <a:lnSpc>
                <a:spcPts val="1700"/>
              </a:lnSpc>
              <a:buNone/>
            </a:pPr>
            <a:endParaRPr lang="en-US" sz="2000">
              <a:solidFill>
                <a:srgbClr val="3B4E4E"/>
              </a:solidFill>
              <a:latin typeface="Overpass Light"/>
              <a:ea typeface="Calibri"/>
              <a:cs typeface="Calibri"/>
            </a:endParaRPr>
          </a:p>
        </p:txBody>
      </p:sp>
      <p:sp>
        <p:nvSpPr>
          <p:cNvPr id="9" name="Rectangle 8">
            <a:extLst>
              <a:ext uri="{FF2B5EF4-FFF2-40B4-BE49-F238E27FC236}">
                <a16:creationId xmlns:a16="http://schemas.microsoft.com/office/drawing/2014/main" id="{474A766D-53A9-991E-D349-5C51076CED81}"/>
              </a:ext>
            </a:extLst>
          </p:cNvPr>
          <p:cNvSpPr/>
          <p:nvPr/>
        </p:nvSpPr>
        <p:spPr>
          <a:xfrm>
            <a:off x="12868507" y="7667506"/>
            <a:ext cx="1650381" cy="505063"/>
          </a:xfrm>
          <a:prstGeom prst="rect">
            <a:avLst/>
          </a:prstGeom>
          <a:solidFill>
            <a:srgbClr val="DDEE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descr="A close up of a screen&#10;&#10;AI-generated content may be incorrect.">
            <a:extLst>
              <a:ext uri="{FF2B5EF4-FFF2-40B4-BE49-F238E27FC236}">
                <a16:creationId xmlns:a16="http://schemas.microsoft.com/office/drawing/2014/main" id="{21FF60F6-F4B6-7960-729E-CD5053847DDB}"/>
              </a:ext>
            </a:extLst>
          </p:cNvPr>
          <p:cNvPicPr>
            <a:picLocks noChangeAspect="1"/>
          </p:cNvPicPr>
          <p:nvPr/>
        </p:nvPicPr>
        <p:blipFill>
          <a:blip r:embed="rId3"/>
          <a:srcRect t="15798" b="14123"/>
          <a:stretch>
            <a:fillRect/>
          </a:stretch>
        </p:blipFill>
        <p:spPr>
          <a:xfrm>
            <a:off x="731519" y="2052224"/>
            <a:ext cx="5922498" cy="47528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5" name="Image 1" descr="preencoded.png"/>
          <p:cNvPicPr>
            <a:picLocks noChangeAspect="1"/>
          </p:cNvPicPr>
          <p:nvPr/>
        </p:nvPicPr>
        <p:blipFill>
          <a:blip r:embed="rId3"/>
          <a:stretch>
            <a:fillRect/>
          </a:stretch>
        </p:blipFill>
        <p:spPr>
          <a:xfrm>
            <a:off x="4474671" y="1437021"/>
            <a:ext cx="272513" cy="250572"/>
          </a:xfrm>
          <a:prstGeom prst="rect">
            <a:avLst/>
          </a:prstGeom>
        </p:spPr>
      </p:pic>
      <p:pic>
        <p:nvPicPr>
          <p:cNvPr id="8" name="Image 2" descr="preencoded.png"/>
          <p:cNvPicPr>
            <a:picLocks noChangeAspect="1"/>
          </p:cNvPicPr>
          <p:nvPr/>
        </p:nvPicPr>
        <p:blipFill>
          <a:blip r:embed="rId4"/>
          <a:stretch>
            <a:fillRect/>
          </a:stretch>
        </p:blipFill>
        <p:spPr>
          <a:xfrm>
            <a:off x="4474671" y="2439308"/>
            <a:ext cx="272513" cy="250572"/>
          </a:xfrm>
          <a:prstGeom prst="rect">
            <a:avLst/>
          </a:prstGeom>
        </p:spPr>
      </p:pic>
      <p:pic>
        <p:nvPicPr>
          <p:cNvPr id="11" name="Image 3" descr="preencoded.png"/>
          <p:cNvPicPr>
            <a:picLocks noChangeAspect="1"/>
          </p:cNvPicPr>
          <p:nvPr/>
        </p:nvPicPr>
        <p:blipFill>
          <a:blip r:embed="rId5"/>
          <a:stretch>
            <a:fillRect/>
          </a:stretch>
        </p:blipFill>
        <p:spPr>
          <a:xfrm>
            <a:off x="4474671" y="3441596"/>
            <a:ext cx="272513" cy="250572"/>
          </a:xfrm>
          <a:prstGeom prst="rect">
            <a:avLst/>
          </a:prstGeom>
        </p:spPr>
      </p:pic>
      <p:pic>
        <p:nvPicPr>
          <p:cNvPr id="14" name="Image 4" descr="preencoded.png"/>
          <p:cNvPicPr>
            <a:picLocks noChangeAspect="1"/>
          </p:cNvPicPr>
          <p:nvPr/>
        </p:nvPicPr>
        <p:blipFill>
          <a:blip r:embed="rId6"/>
          <a:stretch>
            <a:fillRect/>
          </a:stretch>
        </p:blipFill>
        <p:spPr>
          <a:xfrm>
            <a:off x="4474671" y="4443883"/>
            <a:ext cx="272513" cy="250572"/>
          </a:xfrm>
          <a:prstGeom prst="rect">
            <a:avLst/>
          </a:prstGeom>
        </p:spPr>
      </p:pic>
      <p:sp>
        <p:nvSpPr>
          <p:cNvPr id="15" name="Text 8"/>
          <p:cNvSpPr/>
          <p:nvPr/>
        </p:nvSpPr>
        <p:spPr>
          <a:xfrm>
            <a:off x="4238816" y="6194406"/>
            <a:ext cx="7523632" cy="639506"/>
          </a:xfrm>
          <a:prstGeom prst="rect">
            <a:avLst/>
          </a:prstGeom>
          <a:noFill/>
          <a:ln/>
        </p:spPr>
        <p:txBody>
          <a:bodyPr wrap="square" lIns="0" tIns="0" rIns="0" bIns="0" rtlCol="0" anchor="t"/>
          <a:lstStyle/>
          <a:p>
            <a:pPr algn="ctr">
              <a:lnSpc>
                <a:spcPts val="2700"/>
              </a:lnSpc>
            </a:pPr>
            <a:r>
              <a:rPr lang="en-US" sz="1750">
                <a:solidFill>
                  <a:srgbClr val="3B4E4E"/>
                </a:solidFill>
                <a:latin typeface="Overpass Light"/>
                <a:ea typeface="Overpass Light" pitchFamily="34" charset="-122"/>
                <a:cs typeface="Overpass Light" pitchFamily="34" charset="-120"/>
              </a:rPr>
              <a:t>EX: </a:t>
            </a:r>
            <a:r>
              <a:rPr lang="en-US" sz="2000" b="1">
                <a:solidFill>
                  <a:srgbClr val="3B4E4E"/>
                </a:solidFill>
                <a:latin typeface="Overpass Light"/>
                <a:ea typeface="Overpass Light" pitchFamily="34" charset="-122"/>
                <a:cs typeface="Overpass Light" pitchFamily="34" charset="-120"/>
              </a:rPr>
              <a:t>"I can't stop worrying and my heart races at night"</a:t>
            </a:r>
            <a:r>
              <a:rPr lang="en-US" sz="1750">
                <a:solidFill>
                  <a:srgbClr val="3B4E4E"/>
                </a:solidFill>
                <a:latin typeface="Overpass Light"/>
                <a:ea typeface="Overpass Light" pitchFamily="34" charset="-122"/>
                <a:cs typeface="Overpass Light" pitchFamily="34" charset="-120"/>
              </a:rPr>
              <a:t> </a:t>
            </a:r>
            <a:endParaRPr lang="en-US" sz="1750">
              <a:solidFill>
                <a:srgbClr val="000000"/>
              </a:solidFill>
              <a:latin typeface="Overpass Light"/>
              <a:ea typeface="Overpass Light" pitchFamily="34" charset="-122"/>
              <a:cs typeface="Overpass Light" pitchFamily="34" charset="-120"/>
            </a:endParaRPr>
          </a:p>
          <a:p>
            <a:pPr marL="0" indent="0" algn="ctr">
              <a:lnSpc>
                <a:spcPts val="2700"/>
              </a:lnSpc>
              <a:buNone/>
            </a:pPr>
            <a:r>
              <a:rPr lang="en-US" sz="1750">
                <a:solidFill>
                  <a:srgbClr val="3B4E4E"/>
                </a:solidFill>
                <a:latin typeface="Overpass Light"/>
                <a:ea typeface="Overpass Light" pitchFamily="34" charset="-122"/>
                <a:cs typeface="Overpass Light" pitchFamily="34" charset="-120"/>
              </a:rPr>
              <a:t>may seem stressed, but AI detects repeated cues of anxiety and hopelessness, signaling early risk.</a:t>
            </a:r>
            <a:endParaRPr lang="en-US" sz="1750">
              <a:latin typeface="Overpass Light"/>
            </a:endParaRPr>
          </a:p>
        </p:txBody>
      </p:sp>
      <p:sp>
        <p:nvSpPr>
          <p:cNvPr id="16" name="Rectangle 15">
            <a:extLst>
              <a:ext uri="{FF2B5EF4-FFF2-40B4-BE49-F238E27FC236}">
                <a16:creationId xmlns:a16="http://schemas.microsoft.com/office/drawing/2014/main" id="{54C0DD70-5A38-8E99-9AE6-5F00B44F4B62}"/>
              </a:ext>
            </a:extLst>
          </p:cNvPr>
          <p:cNvSpPr/>
          <p:nvPr/>
        </p:nvSpPr>
        <p:spPr>
          <a:xfrm>
            <a:off x="12843455" y="7680032"/>
            <a:ext cx="1675433" cy="467485"/>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7A04BF54-9EA7-5308-11A2-C5004B1F0B99}"/>
              </a:ext>
            </a:extLst>
          </p:cNvPr>
          <p:cNvPicPr>
            <a:picLocks noChangeAspect="1"/>
          </p:cNvPicPr>
          <p:nvPr/>
        </p:nvPicPr>
        <p:blipFill>
          <a:blip r:embed="rId7"/>
          <a:srcRect l="-1382" t="727" r="1382" b="-490"/>
          <a:stretch>
            <a:fillRect/>
          </a:stretch>
        </p:blipFill>
        <p:spPr>
          <a:xfrm>
            <a:off x="-3063" y="928983"/>
            <a:ext cx="10870508" cy="5275849"/>
          </a:xfrm>
          <a:prstGeom prst="rect">
            <a:avLst/>
          </a:prstGeom>
        </p:spPr>
      </p:pic>
      <p:sp>
        <p:nvSpPr>
          <p:cNvPr id="19" name="TextBox 18">
            <a:extLst>
              <a:ext uri="{FF2B5EF4-FFF2-40B4-BE49-F238E27FC236}">
                <a16:creationId xmlns:a16="http://schemas.microsoft.com/office/drawing/2014/main" id="{587BA388-B0D6-4E3E-E78A-35268A1D3622}"/>
              </a:ext>
            </a:extLst>
          </p:cNvPr>
          <p:cNvSpPr txBox="1"/>
          <p:nvPr/>
        </p:nvSpPr>
        <p:spPr>
          <a:xfrm>
            <a:off x="5166986" y="942584"/>
            <a:ext cx="6626266"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b="1">
                <a:solidFill>
                  <a:srgbClr val="3B4E4E"/>
                </a:solidFill>
                <a:latin typeface="Overpass Light"/>
              </a:rPr>
              <a:t>Visible Signs - </a:t>
            </a:r>
            <a:r>
              <a:rPr lang="en-US" sz="1750">
                <a:solidFill>
                  <a:srgbClr val="3B4E4E"/>
                </a:solidFill>
                <a:latin typeface="Overpass Light"/>
              </a:rPr>
              <a:t>The outward symptoms people </a:t>
            </a:r>
            <a:r>
              <a:rPr lang="en-GB" sz="1750">
                <a:solidFill>
                  <a:srgbClr val="3B4E4E"/>
                </a:solidFill>
                <a:latin typeface="Overpass Light"/>
              </a:rPr>
              <a:t>exhibit, such as mood changes, distress signals, or help-seeking posts,</a:t>
            </a:r>
            <a:r>
              <a:rPr lang="en-US" sz="1750">
                <a:solidFill>
                  <a:srgbClr val="3B4E4E"/>
                </a:solidFill>
                <a:latin typeface="Overpass Light"/>
              </a:rPr>
              <a:t> often appear only when struggles are severe.</a:t>
            </a:r>
          </a:p>
        </p:txBody>
      </p:sp>
      <p:sp>
        <p:nvSpPr>
          <p:cNvPr id="20" name="TextBox 19">
            <a:extLst>
              <a:ext uri="{FF2B5EF4-FFF2-40B4-BE49-F238E27FC236}">
                <a16:creationId xmlns:a16="http://schemas.microsoft.com/office/drawing/2014/main" id="{CCBD428E-39D8-F0C1-8F26-8BE703B75E59}"/>
              </a:ext>
            </a:extLst>
          </p:cNvPr>
          <p:cNvSpPr txBox="1"/>
          <p:nvPr/>
        </p:nvSpPr>
        <p:spPr>
          <a:xfrm>
            <a:off x="5166986" y="2232765"/>
            <a:ext cx="6613743"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b="1">
                <a:solidFill>
                  <a:srgbClr val="3B4E4E"/>
                </a:solidFill>
                <a:latin typeface="Overpass Light"/>
                <a:ea typeface="Calibri"/>
                <a:cs typeface="Calibri"/>
              </a:rPr>
              <a:t>Surface Causes - </a:t>
            </a:r>
            <a:r>
              <a:rPr lang="en-US" sz="1750">
                <a:solidFill>
                  <a:srgbClr val="3B4E4E"/>
                </a:solidFill>
                <a:latin typeface="Overpass Light"/>
                <a:ea typeface="Calibri"/>
                <a:cs typeface="Calibri"/>
              </a:rPr>
              <a:t>Stressors like work pressure, financial strain, or isolation drive much of the discourse but don’t fully explain underlying conditions.</a:t>
            </a:r>
          </a:p>
        </p:txBody>
      </p:sp>
      <p:sp>
        <p:nvSpPr>
          <p:cNvPr id="21" name="TextBox 20">
            <a:extLst>
              <a:ext uri="{FF2B5EF4-FFF2-40B4-BE49-F238E27FC236}">
                <a16:creationId xmlns:a16="http://schemas.microsoft.com/office/drawing/2014/main" id="{B7D7A7A6-00A1-5905-EC89-95DAB459FD4D}"/>
              </a:ext>
            </a:extLst>
          </p:cNvPr>
          <p:cNvSpPr txBox="1"/>
          <p:nvPr/>
        </p:nvSpPr>
        <p:spPr>
          <a:xfrm>
            <a:off x="5166986" y="3447789"/>
            <a:ext cx="6626268"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b="1">
                <a:solidFill>
                  <a:srgbClr val="3B4E4E"/>
                </a:solidFill>
                <a:latin typeface="Overpass Light"/>
              </a:rPr>
              <a:t>Hidden Drivers - </a:t>
            </a:r>
            <a:r>
              <a:rPr lang="en-US" sz="1750">
                <a:solidFill>
                  <a:srgbClr val="3B4E4E"/>
                </a:solidFill>
                <a:latin typeface="Overpass Light"/>
              </a:rPr>
              <a:t>Unseen emotional patterns and linguistic markers in online posts reveal deeper struggles that may not be openly expressed.</a:t>
            </a:r>
          </a:p>
        </p:txBody>
      </p:sp>
      <p:sp>
        <p:nvSpPr>
          <p:cNvPr id="22" name="TextBox 21">
            <a:extLst>
              <a:ext uri="{FF2B5EF4-FFF2-40B4-BE49-F238E27FC236}">
                <a16:creationId xmlns:a16="http://schemas.microsoft.com/office/drawing/2014/main" id="{1D38D8D5-CFAD-4F57-780B-02210181DA1B}"/>
              </a:ext>
            </a:extLst>
          </p:cNvPr>
          <p:cNvSpPr txBox="1"/>
          <p:nvPr/>
        </p:nvSpPr>
        <p:spPr>
          <a:xfrm>
            <a:off x="5166986" y="4575131"/>
            <a:ext cx="6638794"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50" b="1">
                <a:solidFill>
                  <a:srgbClr val="3B4E4E"/>
                </a:solidFill>
                <a:latin typeface="Overpass Light"/>
              </a:rPr>
              <a:t>Deep Insights </a:t>
            </a:r>
            <a:r>
              <a:rPr lang="en-US" sz="1750">
                <a:solidFill>
                  <a:srgbClr val="3B4E4E"/>
                </a:solidFill>
                <a:latin typeface="Overpass Light"/>
              </a:rPr>
              <a:t>- AI and NLP can uncover these subtle cues, enabling proactive and interpretable detection of mental health risks for early intervention.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653653"/>
            <a:ext cx="2409944" cy="301228"/>
          </a:xfrm>
          <a:prstGeom prst="rect">
            <a:avLst/>
          </a:prstGeom>
          <a:noFill/>
          <a:ln/>
        </p:spPr>
        <p:txBody>
          <a:bodyPr wrap="none" lIns="0" tIns="0" rIns="0" bIns="0" rtlCol="0" anchor="t"/>
          <a:lstStyle/>
          <a:p>
            <a:pPr marL="0" indent="0" algn="l">
              <a:lnSpc>
                <a:spcPts val="2350"/>
              </a:lnSpc>
              <a:buNone/>
            </a:pPr>
            <a:r>
              <a:rPr lang="en-US" sz="1850" b="1">
                <a:solidFill>
                  <a:srgbClr val="233939"/>
                </a:solidFill>
                <a:latin typeface="Syne Bold" pitchFamily="34" charset="0"/>
                <a:ea typeface="Syne Bold" pitchFamily="34" charset="-122"/>
                <a:cs typeface="Syne Bold" pitchFamily="34" charset="-120"/>
              </a:rPr>
              <a:t>Future Work</a:t>
            </a:r>
            <a:endParaRPr lang="en-US" sz="1850"/>
          </a:p>
        </p:txBody>
      </p:sp>
      <p:sp>
        <p:nvSpPr>
          <p:cNvPr id="3" name="Text 1"/>
          <p:cNvSpPr/>
          <p:nvPr/>
        </p:nvSpPr>
        <p:spPr>
          <a:xfrm>
            <a:off x="793790" y="1147643"/>
            <a:ext cx="7337346" cy="481965"/>
          </a:xfrm>
          <a:prstGeom prst="rect">
            <a:avLst/>
          </a:prstGeom>
          <a:noFill/>
          <a:ln/>
        </p:spPr>
        <p:txBody>
          <a:bodyPr wrap="none" lIns="0" tIns="0" rIns="0" bIns="0" rtlCol="0" anchor="t"/>
          <a:lstStyle/>
          <a:p>
            <a:pPr marL="0" indent="0" algn="l">
              <a:lnSpc>
                <a:spcPts val="3750"/>
              </a:lnSpc>
              <a:buNone/>
            </a:pPr>
            <a:r>
              <a:rPr lang="en-US" sz="3000" b="1">
                <a:solidFill>
                  <a:srgbClr val="233939"/>
                </a:solidFill>
                <a:latin typeface="Syne Bold" pitchFamily="34" charset="0"/>
                <a:ea typeface="Syne Bold" pitchFamily="34" charset="-122"/>
                <a:cs typeface="Syne Bold" pitchFamily="34" charset="-120"/>
              </a:rPr>
              <a:t>Expanding Data &amp; Refining Models</a:t>
            </a:r>
            <a:endParaRPr lang="en-US" sz="3000"/>
          </a:p>
        </p:txBody>
      </p:sp>
      <p:sp>
        <p:nvSpPr>
          <p:cNvPr id="4" name="Shape 2"/>
          <p:cNvSpPr/>
          <p:nvPr/>
        </p:nvSpPr>
        <p:spPr>
          <a:xfrm>
            <a:off x="793790" y="1918811"/>
            <a:ext cx="6424970" cy="1773198"/>
          </a:xfrm>
          <a:prstGeom prst="roundRect">
            <a:avLst>
              <a:gd name="adj" fmla="val 4567"/>
            </a:avLst>
          </a:prstGeom>
          <a:solidFill>
            <a:srgbClr val="FFFDE6"/>
          </a:solidFill>
          <a:ln w="22860">
            <a:solidFill>
              <a:srgbClr val="C3D4CC"/>
            </a:solidFill>
            <a:prstDash val="solid"/>
          </a:ln>
        </p:spPr>
      </p:sp>
      <p:sp>
        <p:nvSpPr>
          <p:cNvPr id="5" name="Shape 3"/>
          <p:cNvSpPr/>
          <p:nvPr/>
        </p:nvSpPr>
        <p:spPr>
          <a:xfrm>
            <a:off x="793790" y="1918811"/>
            <a:ext cx="45720" cy="1773198"/>
          </a:xfrm>
          <a:prstGeom prst="roundRect">
            <a:avLst>
              <a:gd name="adj" fmla="val 177116"/>
            </a:avLst>
          </a:prstGeom>
          <a:solidFill>
            <a:srgbClr val="224435"/>
          </a:solidFill>
          <a:ln/>
        </p:spPr>
      </p:sp>
      <p:sp>
        <p:nvSpPr>
          <p:cNvPr id="6" name="Text 4"/>
          <p:cNvSpPr/>
          <p:nvPr/>
        </p:nvSpPr>
        <p:spPr>
          <a:xfrm>
            <a:off x="1055132" y="2134433"/>
            <a:ext cx="2409944" cy="301228"/>
          </a:xfrm>
          <a:prstGeom prst="rect">
            <a:avLst/>
          </a:prstGeom>
          <a:noFill/>
          <a:ln/>
        </p:spPr>
        <p:txBody>
          <a:bodyPr wrap="none" lIns="0" tIns="0" rIns="0" bIns="0" rtlCol="0" anchor="t"/>
          <a:lstStyle/>
          <a:p>
            <a:pPr marL="0" indent="0" algn="l">
              <a:lnSpc>
                <a:spcPts val="2350"/>
              </a:lnSpc>
              <a:buNone/>
            </a:pPr>
            <a:r>
              <a:rPr lang="en-US" sz="2000" b="1">
                <a:solidFill>
                  <a:srgbClr val="3B4E4E"/>
                </a:solidFill>
                <a:latin typeface="Syne Bold"/>
                <a:ea typeface="Syne Bold" pitchFamily="34" charset="-122"/>
                <a:cs typeface="Syne Bold" pitchFamily="34" charset="-120"/>
              </a:rPr>
              <a:t>Data Refinement</a:t>
            </a:r>
            <a:endParaRPr lang="en-US" sz="2000">
              <a:latin typeface="Syne Bold"/>
              <a:ea typeface="Calibri"/>
              <a:cs typeface="Calibri"/>
            </a:endParaRPr>
          </a:p>
        </p:txBody>
      </p:sp>
      <p:sp>
        <p:nvSpPr>
          <p:cNvPr id="7" name="Text 5"/>
          <p:cNvSpPr/>
          <p:nvPr/>
        </p:nvSpPr>
        <p:spPr>
          <a:xfrm>
            <a:off x="1055132" y="2551271"/>
            <a:ext cx="5948005" cy="616744"/>
          </a:xfrm>
          <a:prstGeom prst="rect">
            <a:avLst/>
          </a:prstGeom>
          <a:noFill/>
          <a:ln/>
        </p:spPr>
        <p:txBody>
          <a:bodyPr wrap="square" lIns="0" tIns="0" rIns="0" bIns="0" rtlCol="0" anchor="t"/>
          <a:lstStyle/>
          <a:p>
            <a:pPr marL="0" indent="0" algn="l">
              <a:lnSpc>
                <a:spcPts val="2400"/>
              </a:lnSpc>
              <a:buNone/>
            </a:pPr>
            <a:r>
              <a:rPr lang="en-US" b="1">
                <a:solidFill>
                  <a:srgbClr val="3B4E4E"/>
                </a:solidFill>
                <a:latin typeface="Overpass Light"/>
                <a:ea typeface="Overpass Light" pitchFamily="34" charset="-122"/>
                <a:cs typeface="Overpass Light" pitchFamily="34" charset="-120"/>
              </a:rPr>
              <a:t>Revisit umbrella categories </a:t>
            </a:r>
            <a:r>
              <a:rPr lang="en-US">
                <a:solidFill>
                  <a:srgbClr val="3B4E4E"/>
                </a:solidFill>
                <a:latin typeface="Overpass Light"/>
                <a:ea typeface="Overpass Light" pitchFamily="34" charset="-122"/>
                <a:cs typeface="Overpass Light" pitchFamily="34" charset="-120"/>
              </a:rPr>
              <a:t>with clinical experts; expand to </a:t>
            </a:r>
            <a:r>
              <a:rPr lang="en-US" b="1">
                <a:solidFill>
                  <a:srgbClr val="3B4E4E"/>
                </a:solidFill>
                <a:latin typeface="Overpass Light"/>
                <a:ea typeface="Overpass Light" pitchFamily="34" charset="-122"/>
                <a:cs typeface="Overpass Light" pitchFamily="34" charset="-120"/>
              </a:rPr>
              <a:t>multilingual </a:t>
            </a:r>
            <a:r>
              <a:rPr lang="en-US">
                <a:solidFill>
                  <a:srgbClr val="3B4E4E"/>
                </a:solidFill>
                <a:latin typeface="Overpass Light"/>
                <a:ea typeface="Overpass Light" pitchFamily="34" charset="-122"/>
                <a:cs typeface="Overpass Light" pitchFamily="34" charset="-120"/>
              </a:rPr>
              <a:t>or multi-platform data, including longitudinal studies.</a:t>
            </a:r>
            <a:endParaRPr lang="en-US">
              <a:latin typeface="Overpass Light"/>
              <a:ea typeface="Calibri"/>
              <a:cs typeface="Calibri"/>
            </a:endParaRPr>
          </a:p>
        </p:txBody>
      </p:sp>
      <p:sp>
        <p:nvSpPr>
          <p:cNvPr id="8" name="Shape 6"/>
          <p:cNvSpPr/>
          <p:nvPr/>
        </p:nvSpPr>
        <p:spPr>
          <a:xfrm>
            <a:off x="7411522" y="1918811"/>
            <a:ext cx="6425089" cy="1773198"/>
          </a:xfrm>
          <a:prstGeom prst="roundRect">
            <a:avLst>
              <a:gd name="adj" fmla="val 4567"/>
            </a:avLst>
          </a:prstGeom>
          <a:solidFill>
            <a:srgbClr val="FFFDE6"/>
          </a:solidFill>
          <a:ln w="22860">
            <a:solidFill>
              <a:srgbClr val="C3D4CC"/>
            </a:solidFill>
            <a:prstDash val="solid"/>
          </a:ln>
        </p:spPr>
      </p:sp>
      <p:sp>
        <p:nvSpPr>
          <p:cNvPr id="9" name="Shape 7"/>
          <p:cNvSpPr/>
          <p:nvPr/>
        </p:nvSpPr>
        <p:spPr>
          <a:xfrm>
            <a:off x="7411522" y="1918811"/>
            <a:ext cx="45720" cy="1773198"/>
          </a:xfrm>
          <a:prstGeom prst="roundRect">
            <a:avLst>
              <a:gd name="adj" fmla="val 177116"/>
            </a:avLst>
          </a:prstGeom>
          <a:solidFill>
            <a:srgbClr val="224435"/>
          </a:solidFill>
          <a:ln/>
        </p:spPr>
      </p:sp>
      <p:sp>
        <p:nvSpPr>
          <p:cNvPr id="10" name="Text 8"/>
          <p:cNvSpPr/>
          <p:nvPr/>
        </p:nvSpPr>
        <p:spPr>
          <a:xfrm>
            <a:off x="7672864" y="2134433"/>
            <a:ext cx="2409944" cy="301228"/>
          </a:xfrm>
          <a:prstGeom prst="rect">
            <a:avLst/>
          </a:prstGeom>
          <a:noFill/>
          <a:ln/>
        </p:spPr>
        <p:txBody>
          <a:bodyPr wrap="none" lIns="0" tIns="0" rIns="0" bIns="0" rtlCol="0" anchor="t"/>
          <a:lstStyle/>
          <a:p>
            <a:pPr marL="0" indent="0" algn="l">
              <a:lnSpc>
                <a:spcPts val="2350"/>
              </a:lnSpc>
              <a:buNone/>
            </a:pPr>
            <a:r>
              <a:rPr lang="en-US" sz="2000" b="1">
                <a:solidFill>
                  <a:srgbClr val="3B4E4E"/>
                </a:solidFill>
                <a:latin typeface="Syne Bold"/>
                <a:ea typeface="Syne Bold" pitchFamily="34" charset="-122"/>
                <a:cs typeface="Syne Bold" pitchFamily="34" charset="-120"/>
              </a:rPr>
              <a:t>Model Innovation</a:t>
            </a:r>
            <a:endParaRPr lang="en-US" sz="2000">
              <a:latin typeface="Syne Bold"/>
              <a:ea typeface="Calibri"/>
              <a:cs typeface="Calibri"/>
            </a:endParaRPr>
          </a:p>
        </p:txBody>
      </p:sp>
      <p:sp>
        <p:nvSpPr>
          <p:cNvPr id="11" name="Text 9"/>
          <p:cNvSpPr/>
          <p:nvPr/>
        </p:nvSpPr>
        <p:spPr>
          <a:xfrm>
            <a:off x="7672864" y="2551271"/>
            <a:ext cx="5948124" cy="925116"/>
          </a:xfrm>
          <a:prstGeom prst="rect">
            <a:avLst/>
          </a:prstGeom>
          <a:noFill/>
          <a:ln/>
        </p:spPr>
        <p:txBody>
          <a:bodyPr wrap="square" lIns="0" tIns="0" rIns="0" bIns="0" rtlCol="0" anchor="t"/>
          <a:lstStyle/>
          <a:p>
            <a:pPr>
              <a:lnSpc>
                <a:spcPts val="2400"/>
              </a:lnSpc>
            </a:pPr>
            <a:r>
              <a:rPr lang="en-US">
                <a:solidFill>
                  <a:srgbClr val="3B4E4E"/>
                </a:solidFill>
                <a:latin typeface="Overpass Light"/>
                <a:ea typeface="Overpass Light" pitchFamily="34" charset="-122"/>
                <a:cs typeface="Overpass Light" pitchFamily="34" charset="-120"/>
              </a:rPr>
              <a:t>Can add </a:t>
            </a:r>
            <a:r>
              <a:rPr lang="en-US" b="1">
                <a:solidFill>
                  <a:srgbClr val="3B4E4E"/>
                </a:solidFill>
                <a:latin typeface="Overpass Light"/>
                <a:ea typeface="Overpass Light" pitchFamily="34" charset="-122"/>
                <a:cs typeface="Overpass Light" pitchFamily="34" charset="-120"/>
              </a:rPr>
              <a:t>LDA </a:t>
            </a:r>
            <a:r>
              <a:rPr lang="en-US">
                <a:solidFill>
                  <a:srgbClr val="3B4E4E"/>
                </a:solidFill>
                <a:latin typeface="Overpass Light"/>
                <a:ea typeface="Overpass Light" pitchFamily="34" charset="-122"/>
                <a:cs typeface="Overpass Light" pitchFamily="34" charset="-120"/>
              </a:rPr>
              <a:t>to it along with BERT, and hybrid interpretable architectures with </a:t>
            </a:r>
            <a:r>
              <a:rPr lang="en-US" b="1">
                <a:solidFill>
                  <a:srgbClr val="3B4E4E"/>
                </a:solidFill>
                <a:latin typeface="Overpass Light"/>
                <a:ea typeface="Overpass Light" pitchFamily="34" charset="-122"/>
                <a:cs typeface="Overpass Light" pitchFamily="34" charset="-120"/>
              </a:rPr>
              <a:t>newer LLMs</a:t>
            </a:r>
            <a:r>
              <a:rPr lang="en-US">
                <a:solidFill>
                  <a:srgbClr val="3B4E4E"/>
                </a:solidFill>
                <a:latin typeface="Overpass Light"/>
                <a:ea typeface="Overpass Light" pitchFamily="34" charset="-122"/>
                <a:cs typeface="Overpass Light" pitchFamily="34" charset="-120"/>
              </a:rPr>
              <a:t>. Incorporate </a:t>
            </a:r>
            <a:r>
              <a:rPr lang="en-US" b="1">
                <a:solidFill>
                  <a:srgbClr val="3B4E4E"/>
                </a:solidFill>
                <a:latin typeface="Overpass Light"/>
                <a:ea typeface="Overpass Light" pitchFamily="34" charset="-122"/>
                <a:cs typeface="Overpass Light" pitchFamily="34" charset="-120"/>
              </a:rPr>
              <a:t>multimodal data</a:t>
            </a:r>
            <a:r>
              <a:rPr lang="en-US">
                <a:solidFill>
                  <a:srgbClr val="3B4E4E"/>
                </a:solidFill>
                <a:latin typeface="Overpass Light"/>
                <a:ea typeface="Overpass Light" pitchFamily="34" charset="-122"/>
                <a:cs typeface="Overpass Light" pitchFamily="34" charset="-120"/>
              </a:rPr>
              <a:t>.</a:t>
            </a:r>
            <a:endParaRPr lang="en-US">
              <a:latin typeface="Overpass Light"/>
              <a:ea typeface="Calibri"/>
              <a:cs typeface="Calibri"/>
            </a:endParaRPr>
          </a:p>
        </p:txBody>
      </p:sp>
      <p:sp>
        <p:nvSpPr>
          <p:cNvPr id="12" name="Text 10"/>
          <p:cNvSpPr/>
          <p:nvPr/>
        </p:nvSpPr>
        <p:spPr>
          <a:xfrm>
            <a:off x="793790" y="3908822"/>
            <a:ext cx="13042821" cy="308372"/>
          </a:xfrm>
          <a:prstGeom prst="rect">
            <a:avLst/>
          </a:prstGeom>
          <a:noFill/>
          <a:ln/>
        </p:spPr>
        <p:txBody>
          <a:bodyPr wrap="none" lIns="0" tIns="0" rIns="0" bIns="0" rtlCol="0" anchor="t"/>
          <a:lstStyle/>
          <a:p>
            <a:pPr marL="0" indent="0" algn="l">
              <a:lnSpc>
                <a:spcPts val="2400"/>
              </a:lnSpc>
              <a:buNone/>
            </a:pPr>
            <a:r>
              <a:rPr lang="en-US">
                <a:solidFill>
                  <a:srgbClr val="3B4E4E"/>
                </a:solidFill>
                <a:latin typeface="Overpass Light"/>
                <a:ea typeface="Overpass Light" pitchFamily="34" charset="-122"/>
                <a:cs typeface="Overpass Light" pitchFamily="34" charset="-120"/>
              </a:rPr>
              <a:t>These avenues aim to enhance </a:t>
            </a:r>
            <a:r>
              <a:rPr lang="en-US" b="1">
                <a:solidFill>
                  <a:srgbClr val="3B4E4E"/>
                </a:solidFill>
                <a:latin typeface="Overpass Light"/>
                <a:ea typeface="Overpass Light" pitchFamily="34" charset="-122"/>
                <a:cs typeface="Overpass Light" pitchFamily="34" charset="-120"/>
              </a:rPr>
              <a:t>reliability</a:t>
            </a:r>
            <a:r>
              <a:rPr lang="en-US">
                <a:solidFill>
                  <a:srgbClr val="3B4E4E"/>
                </a:solidFill>
                <a:latin typeface="Overpass Light"/>
                <a:ea typeface="Overpass Light" pitchFamily="34" charset="-122"/>
                <a:cs typeface="Overpass Light" pitchFamily="34" charset="-120"/>
              </a:rPr>
              <a:t>, </a:t>
            </a:r>
            <a:r>
              <a:rPr lang="en-US" b="1">
                <a:solidFill>
                  <a:srgbClr val="3B4E4E"/>
                </a:solidFill>
                <a:latin typeface="Overpass Light"/>
                <a:ea typeface="Overpass Light" pitchFamily="34" charset="-122"/>
                <a:cs typeface="Overpass Light" pitchFamily="34" charset="-120"/>
              </a:rPr>
              <a:t>generalizability</a:t>
            </a:r>
            <a:r>
              <a:rPr lang="en-US">
                <a:solidFill>
                  <a:srgbClr val="3B4E4E"/>
                </a:solidFill>
                <a:latin typeface="Overpass Light"/>
                <a:ea typeface="Overpass Light" pitchFamily="34" charset="-122"/>
                <a:cs typeface="Overpass Light" pitchFamily="34" charset="-120"/>
              </a:rPr>
              <a:t>, and </a:t>
            </a:r>
            <a:r>
              <a:rPr lang="en-US" b="1">
                <a:solidFill>
                  <a:srgbClr val="3B4E4E"/>
                </a:solidFill>
                <a:latin typeface="Overpass Light"/>
                <a:ea typeface="Overpass Light" pitchFamily="34" charset="-122"/>
                <a:cs typeface="Overpass Light" pitchFamily="34" charset="-120"/>
              </a:rPr>
              <a:t>predictive power</a:t>
            </a:r>
            <a:r>
              <a:rPr lang="en-US">
                <a:solidFill>
                  <a:srgbClr val="3B4E4E"/>
                </a:solidFill>
                <a:latin typeface="Overpass Light"/>
                <a:ea typeface="Overpass Light" pitchFamily="34" charset="-122"/>
                <a:cs typeface="Overpass Light" pitchFamily="34" charset="-120"/>
              </a:rPr>
              <a:t>.</a:t>
            </a:r>
            <a:endParaRPr lang="en-US">
              <a:latin typeface="Overpass Light"/>
              <a:ea typeface="Calibri"/>
              <a:cs typeface="Calibri"/>
            </a:endParaRPr>
          </a:p>
        </p:txBody>
      </p:sp>
      <p:sp>
        <p:nvSpPr>
          <p:cNvPr id="13" name="Text 11"/>
          <p:cNvSpPr/>
          <p:nvPr/>
        </p:nvSpPr>
        <p:spPr>
          <a:xfrm>
            <a:off x="793790" y="4506397"/>
            <a:ext cx="7475339" cy="481965"/>
          </a:xfrm>
          <a:prstGeom prst="rect">
            <a:avLst/>
          </a:prstGeom>
          <a:noFill/>
          <a:ln/>
        </p:spPr>
        <p:txBody>
          <a:bodyPr wrap="none" lIns="0" tIns="0" rIns="0" bIns="0" rtlCol="0" anchor="t"/>
          <a:lstStyle/>
          <a:p>
            <a:pPr marL="0" indent="0" algn="l">
              <a:lnSpc>
                <a:spcPts val="3750"/>
              </a:lnSpc>
              <a:buNone/>
            </a:pPr>
            <a:r>
              <a:rPr lang="en-US" sz="3000" b="1">
                <a:solidFill>
                  <a:srgbClr val="233939"/>
                </a:solidFill>
                <a:latin typeface="Syne Bold" pitchFamily="34" charset="0"/>
                <a:ea typeface="Syne Bold" pitchFamily="34" charset="-122"/>
                <a:cs typeface="Syne Bold" pitchFamily="34" charset="-120"/>
              </a:rPr>
              <a:t>Scalability &amp; Ethical Considerations</a:t>
            </a:r>
            <a:endParaRPr lang="en-US" sz="3000"/>
          </a:p>
        </p:txBody>
      </p:sp>
      <p:sp>
        <p:nvSpPr>
          <p:cNvPr id="14" name="Shape 12"/>
          <p:cNvSpPr/>
          <p:nvPr/>
        </p:nvSpPr>
        <p:spPr>
          <a:xfrm>
            <a:off x="793790" y="5277564"/>
            <a:ext cx="6424970" cy="1773198"/>
          </a:xfrm>
          <a:prstGeom prst="roundRect">
            <a:avLst>
              <a:gd name="adj" fmla="val 4567"/>
            </a:avLst>
          </a:prstGeom>
          <a:solidFill>
            <a:srgbClr val="FFFDE6"/>
          </a:solidFill>
          <a:ln w="22860">
            <a:solidFill>
              <a:srgbClr val="C3D4CC"/>
            </a:solidFill>
            <a:prstDash val="solid"/>
          </a:ln>
        </p:spPr>
      </p:sp>
      <p:sp>
        <p:nvSpPr>
          <p:cNvPr id="15" name="Shape 13"/>
          <p:cNvSpPr/>
          <p:nvPr/>
        </p:nvSpPr>
        <p:spPr>
          <a:xfrm>
            <a:off x="793790" y="5277564"/>
            <a:ext cx="45720" cy="1773198"/>
          </a:xfrm>
          <a:prstGeom prst="roundRect">
            <a:avLst>
              <a:gd name="adj" fmla="val 177116"/>
            </a:avLst>
          </a:prstGeom>
          <a:solidFill>
            <a:srgbClr val="224435"/>
          </a:solidFill>
          <a:ln/>
        </p:spPr>
      </p:sp>
      <p:sp>
        <p:nvSpPr>
          <p:cNvPr id="16" name="Text 14"/>
          <p:cNvSpPr/>
          <p:nvPr/>
        </p:nvSpPr>
        <p:spPr>
          <a:xfrm>
            <a:off x="1055132" y="5493187"/>
            <a:ext cx="2848928" cy="301228"/>
          </a:xfrm>
          <a:prstGeom prst="rect">
            <a:avLst/>
          </a:prstGeom>
          <a:noFill/>
          <a:ln/>
        </p:spPr>
        <p:txBody>
          <a:bodyPr wrap="none" lIns="0" tIns="0" rIns="0" bIns="0" rtlCol="0" anchor="t"/>
          <a:lstStyle/>
          <a:p>
            <a:pPr marL="0" indent="0" algn="l">
              <a:lnSpc>
                <a:spcPts val="2350"/>
              </a:lnSpc>
              <a:buNone/>
            </a:pPr>
            <a:r>
              <a:rPr lang="en-US" sz="2000" b="1">
                <a:solidFill>
                  <a:srgbClr val="3B4E4E"/>
                </a:solidFill>
                <a:latin typeface="Syne Bold"/>
                <a:ea typeface="Syne Bold" pitchFamily="34" charset="-122"/>
                <a:cs typeface="Syne Bold" pitchFamily="34" charset="-120"/>
              </a:rPr>
              <a:t>Scalable Deployment</a:t>
            </a:r>
            <a:endParaRPr lang="en-US" sz="2000">
              <a:latin typeface="Syne Bold"/>
              <a:ea typeface="Calibri"/>
              <a:cs typeface="Calibri"/>
            </a:endParaRPr>
          </a:p>
        </p:txBody>
      </p:sp>
      <p:sp>
        <p:nvSpPr>
          <p:cNvPr id="17" name="Text 15"/>
          <p:cNvSpPr/>
          <p:nvPr/>
        </p:nvSpPr>
        <p:spPr>
          <a:xfrm>
            <a:off x="1055132" y="6064769"/>
            <a:ext cx="5948005" cy="616744"/>
          </a:xfrm>
          <a:prstGeom prst="rect">
            <a:avLst/>
          </a:prstGeom>
          <a:noFill/>
          <a:ln/>
        </p:spPr>
        <p:txBody>
          <a:bodyPr wrap="square" lIns="0" tIns="0" rIns="0" bIns="0" rtlCol="0" anchor="t"/>
          <a:lstStyle/>
          <a:p>
            <a:pPr marL="0" indent="0" algn="l">
              <a:lnSpc>
                <a:spcPts val="2400"/>
              </a:lnSpc>
              <a:buNone/>
            </a:pPr>
            <a:r>
              <a:rPr lang="en-US">
                <a:solidFill>
                  <a:srgbClr val="3B4E4E"/>
                </a:solidFill>
                <a:latin typeface="Overpass Light"/>
                <a:ea typeface="Overpass Light" pitchFamily="34" charset="-122"/>
                <a:cs typeface="Overpass Light" pitchFamily="34" charset="-120"/>
              </a:rPr>
              <a:t>Containerization, API integration, and real-time monitoring for robust, practical systems.</a:t>
            </a:r>
            <a:endParaRPr lang="en-US">
              <a:latin typeface="Overpass Light"/>
              <a:ea typeface="Calibri"/>
              <a:cs typeface="Calibri"/>
            </a:endParaRPr>
          </a:p>
        </p:txBody>
      </p:sp>
      <p:sp>
        <p:nvSpPr>
          <p:cNvPr id="18" name="Shape 16"/>
          <p:cNvSpPr/>
          <p:nvPr/>
        </p:nvSpPr>
        <p:spPr>
          <a:xfrm>
            <a:off x="7411522" y="5277564"/>
            <a:ext cx="6425089" cy="1773198"/>
          </a:xfrm>
          <a:prstGeom prst="roundRect">
            <a:avLst>
              <a:gd name="adj" fmla="val 4567"/>
            </a:avLst>
          </a:prstGeom>
          <a:solidFill>
            <a:srgbClr val="FFFDE6"/>
          </a:solidFill>
          <a:ln w="22860">
            <a:solidFill>
              <a:srgbClr val="C3D4CC"/>
            </a:solidFill>
            <a:prstDash val="solid"/>
          </a:ln>
        </p:spPr>
      </p:sp>
      <p:sp>
        <p:nvSpPr>
          <p:cNvPr id="19" name="Shape 17"/>
          <p:cNvSpPr/>
          <p:nvPr/>
        </p:nvSpPr>
        <p:spPr>
          <a:xfrm>
            <a:off x="7411522" y="5277564"/>
            <a:ext cx="45720" cy="1773198"/>
          </a:xfrm>
          <a:prstGeom prst="roundRect">
            <a:avLst>
              <a:gd name="adj" fmla="val 177116"/>
            </a:avLst>
          </a:prstGeom>
          <a:solidFill>
            <a:srgbClr val="224435"/>
          </a:solidFill>
          <a:ln/>
        </p:spPr>
      </p:sp>
      <p:sp>
        <p:nvSpPr>
          <p:cNvPr id="20" name="Text 18"/>
          <p:cNvSpPr/>
          <p:nvPr/>
        </p:nvSpPr>
        <p:spPr>
          <a:xfrm>
            <a:off x="7672864" y="5493187"/>
            <a:ext cx="3309699" cy="301228"/>
          </a:xfrm>
          <a:prstGeom prst="rect">
            <a:avLst/>
          </a:prstGeom>
          <a:noFill/>
          <a:ln/>
        </p:spPr>
        <p:txBody>
          <a:bodyPr wrap="none" lIns="0" tIns="0" rIns="0" bIns="0" rtlCol="0" anchor="t"/>
          <a:lstStyle/>
          <a:p>
            <a:pPr marL="0" indent="0" algn="l">
              <a:lnSpc>
                <a:spcPts val="2350"/>
              </a:lnSpc>
              <a:buNone/>
            </a:pPr>
            <a:r>
              <a:rPr lang="en-US" sz="2000" b="1">
                <a:solidFill>
                  <a:srgbClr val="3B4E4E"/>
                </a:solidFill>
                <a:latin typeface="Syne Bold"/>
                <a:ea typeface="Syne Bold" pitchFamily="34" charset="-122"/>
                <a:cs typeface="Syne Bold" pitchFamily="34" charset="-120"/>
              </a:rPr>
              <a:t>Ethical, Fairness, &amp; Policy</a:t>
            </a:r>
            <a:endParaRPr lang="en-US" sz="2000">
              <a:latin typeface="Syne Bold"/>
              <a:ea typeface="Calibri"/>
              <a:cs typeface="Calibri"/>
            </a:endParaRPr>
          </a:p>
        </p:txBody>
      </p:sp>
      <p:sp>
        <p:nvSpPr>
          <p:cNvPr id="21" name="Text 19"/>
          <p:cNvSpPr/>
          <p:nvPr/>
        </p:nvSpPr>
        <p:spPr>
          <a:xfrm>
            <a:off x="7672864" y="6064769"/>
            <a:ext cx="5948124" cy="925116"/>
          </a:xfrm>
          <a:prstGeom prst="rect">
            <a:avLst/>
          </a:prstGeom>
          <a:noFill/>
          <a:ln/>
        </p:spPr>
        <p:txBody>
          <a:bodyPr wrap="square" lIns="0" tIns="0" rIns="0" bIns="0" rtlCol="0" anchor="t"/>
          <a:lstStyle/>
          <a:p>
            <a:pPr marL="0" indent="0" algn="l">
              <a:lnSpc>
                <a:spcPts val="2400"/>
              </a:lnSpc>
              <a:buNone/>
            </a:pPr>
            <a:r>
              <a:rPr lang="en-US">
                <a:solidFill>
                  <a:srgbClr val="3B4E4E"/>
                </a:solidFill>
                <a:latin typeface="Overpass Light"/>
                <a:ea typeface="Overpass Light" pitchFamily="34" charset="-122"/>
                <a:cs typeface="Overpass Light" pitchFamily="34" charset="-120"/>
              </a:rPr>
              <a:t>Conduct </a:t>
            </a:r>
            <a:r>
              <a:rPr lang="en-US" b="1">
                <a:solidFill>
                  <a:srgbClr val="3B4E4E"/>
                </a:solidFill>
                <a:latin typeface="Overpass Light"/>
                <a:ea typeface="Overpass Light" pitchFamily="34" charset="-122"/>
                <a:cs typeface="Overpass Light" pitchFamily="34" charset="-120"/>
              </a:rPr>
              <a:t>fairness audits </a:t>
            </a:r>
            <a:r>
              <a:rPr lang="en-US">
                <a:solidFill>
                  <a:srgbClr val="3B4E4E"/>
                </a:solidFill>
                <a:latin typeface="Overpass Light"/>
                <a:ea typeface="Overpass Light" pitchFamily="34" charset="-122"/>
                <a:cs typeface="Overpass Light" pitchFamily="34" charset="-120"/>
              </a:rPr>
              <a:t>to mitigate bias. Engage ethicists, clinicians, and lived-experience individuals.</a:t>
            </a:r>
            <a:endParaRPr lang="en-US">
              <a:latin typeface="Overpass Light"/>
              <a:ea typeface="Calibri"/>
              <a:cs typeface="Calibri"/>
            </a:endParaRPr>
          </a:p>
        </p:txBody>
      </p:sp>
      <p:sp>
        <p:nvSpPr>
          <p:cNvPr id="22" name="Text 20"/>
          <p:cNvSpPr/>
          <p:nvPr/>
        </p:nvSpPr>
        <p:spPr>
          <a:xfrm>
            <a:off x="793790" y="7267575"/>
            <a:ext cx="13042821" cy="308372"/>
          </a:xfrm>
          <a:prstGeom prst="rect">
            <a:avLst/>
          </a:prstGeom>
          <a:noFill/>
          <a:ln/>
        </p:spPr>
        <p:txBody>
          <a:bodyPr wrap="none" lIns="0" tIns="0" rIns="0" bIns="0" rtlCol="0" anchor="t"/>
          <a:lstStyle/>
          <a:p>
            <a:pPr marL="0" indent="0" algn="l">
              <a:lnSpc>
                <a:spcPts val="2400"/>
              </a:lnSpc>
              <a:buNone/>
            </a:pPr>
            <a:r>
              <a:rPr lang="en-US">
                <a:solidFill>
                  <a:srgbClr val="3B4E4E"/>
                </a:solidFill>
                <a:latin typeface="Overpass Light"/>
                <a:ea typeface="Overpass Light" pitchFamily="34" charset="-122"/>
                <a:cs typeface="Overpass Light" pitchFamily="34" charset="-120"/>
              </a:rPr>
              <a:t>Future work must prioritize ethical safeguards and user-centered design for responsible AI adoption.</a:t>
            </a:r>
            <a:endParaRPr lang="en-US">
              <a:latin typeface="Overpass Light"/>
              <a:ea typeface="Calibri"/>
              <a:cs typeface="Calibri"/>
            </a:endParaRPr>
          </a:p>
        </p:txBody>
      </p:sp>
      <p:sp>
        <p:nvSpPr>
          <p:cNvPr id="23" name="Rectangle 22">
            <a:extLst>
              <a:ext uri="{FF2B5EF4-FFF2-40B4-BE49-F238E27FC236}">
                <a16:creationId xmlns:a16="http://schemas.microsoft.com/office/drawing/2014/main" id="{37C258CF-3E4A-1FA9-FCFB-47674AFDEF4A}"/>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3" name="Text 0"/>
          <p:cNvSpPr/>
          <p:nvPr/>
        </p:nvSpPr>
        <p:spPr>
          <a:xfrm>
            <a:off x="6345793" y="736640"/>
            <a:ext cx="7425214" cy="708779"/>
          </a:xfrm>
          <a:prstGeom prst="rect">
            <a:avLst/>
          </a:prstGeom>
          <a:noFill/>
          <a:ln/>
        </p:spPr>
        <p:txBody>
          <a:bodyPr wrap="none" lIns="0" tIns="0" rIns="0" bIns="0" rtlCol="0" anchor="t"/>
          <a:lstStyle/>
          <a:p>
            <a:pPr marL="0" indent="0" algn="ctr">
              <a:lnSpc>
                <a:spcPts val="5550"/>
              </a:lnSpc>
              <a:buNone/>
            </a:pPr>
            <a:r>
              <a:rPr lang="en-US" sz="4450" b="1">
                <a:solidFill>
                  <a:srgbClr val="233939"/>
                </a:solidFill>
                <a:latin typeface="Syne Bold" pitchFamily="34" charset="0"/>
                <a:ea typeface="Syne Bold" pitchFamily="34" charset="-122"/>
                <a:cs typeface="Syne Bold" pitchFamily="34" charset="-120"/>
              </a:rPr>
              <a:t>Conclusion &amp; Reflection</a:t>
            </a:r>
            <a:endParaRPr lang="en-US" sz="4450"/>
          </a:p>
        </p:txBody>
      </p:sp>
      <p:sp>
        <p:nvSpPr>
          <p:cNvPr id="4" name="Text 1"/>
          <p:cNvSpPr/>
          <p:nvPr/>
        </p:nvSpPr>
        <p:spPr>
          <a:xfrm>
            <a:off x="6280190" y="1785580"/>
            <a:ext cx="7556421" cy="2934653"/>
          </a:xfrm>
          <a:prstGeom prst="rect">
            <a:avLst/>
          </a:prstGeom>
          <a:noFill/>
          <a:ln/>
        </p:spPr>
        <p:txBody>
          <a:bodyPr wrap="square" lIns="0" tIns="0" rIns="0" bIns="0" rtlCol="0" anchor="t"/>
          <a:lstStyle/>
          <a:p>
            <a:pPr marL="0" indent="0" algn="ctr">
              <a:lnSpc>
                <a:spcPts val="7700"/>
              </a:lnSpc>
              <a:buNone/>
            </a:pPr>
            <a:r>
              <a:rPr lang="en-US" sz="6150" b="1">
                <a:solidFill>
                  <a:srgbClr val="233939"/>
                </a:solidFill>
                <a:latin typeface="Syne Bold" pitchFamily="34" charset="0"/>
                <a:ea typeface="Syne Bold" pitchFamily="34" charset="-122"/>
                <a:cs typeface="Syne Bold" pitchFamily="34" charset="-120"/>
              </a:rPr>
              <a:t>Performance &amp; Interpretability Must Coexist</a:t>
            </a:r>
            <a:endParaRPr lang="en-US" sz="6150"/>
          </a:p>
        </p:txBody>
      </p:sp>
      <p:sp>
        <p:nvSpPr>
          <p:cNvPr id="5" name="Text 2"/>
          <p:cNvSpPr/>
          <p:nvPr/>
        </p:nvSpPr>
        <p:spPr>
          <a:xfrm>
            <a:off x="6280190" y="5060394"/>
            <a:ext cx="7556421" cy="1088708"/>
          </a:xfrm>
          <a:prstGeom prst="rect">
            <a:avLst/>
          </a:prstGeom>
          <a:noFill/>
          <a:ln/>
        </p:spPr>
        <p:txBody>
          <a:bodyPr wrap="square" lIns="0" tIns="0" rIns="0" bIns="0" rtlCol="0" anchor="t"/>
          <a:lstStyle/>
          <a:p>
            <a:pPr marL="0" indent="0" algn="ctr">
              <a:lnSpc>
                <a:spcPts val="2850"/>
              </a:lnSpc>
              <a:buNone/>
            </a:pPr>
            <a:r>
              <a:rPr lang="en-US" sz="1750">
                <a:solidFill>
                  <a:srgbClr val="3B4E4E"/>
                </a:solidFill>
                <a:latin typeface="Overpass Light" pitchFamily="34" charset="0"/>
                <a:ea typeface="Overpass Light" pitchFamily="34" charset="-122"/>
                <a:cs typeface="Overpass Light" pitchFamily="34" charset="-120"/>
              </a:rPr>
              <a:t>This project demonstrates AI's promise in mental health research while stressing that technical innovation must align with human-centered design and ethical reflection.</a:t>
            </a:r>
            <a:endParaRPr lang="en-US" sz="1750"/>
          </a:p>
        </p:txBody>
      </p:sp>
      <p:sp>
        <p:nvSpPr>
          <p:cNvPr id="6" name="Text 3"/>
          <p:cNvSpPr/>
          <p:nvPr/>
        </p:nvSpPr>
        <p:spPr>
          <a:xfrm>
            <a:off x="6280190" y="6404253"/>
            <a:ext cx="7556421" cy="1088708"/>
          </a:xfrm>
          <a:prstGeom prst="rect">
            <a:avLst/>
          </a:prstGeom>
          <a:noFill/>
          <a:ln/>
        </p:spPr>
        <p:txBody>
          <a:bodyPr wrap="square" lIns="0" tIns="0" rIns="0" bIns="0" rtlCol="0" anchor="t"/>
          <a:lstStyle/>
          <a:p>
            <a:pPr marL="0" indent="0" algn="ctr">
              <a:lnSpc>
                <a:spcPts val="2850"/>
              </a:lnSpc>
              <a:buNone/>
            </a:pPr>
            <a:r>
              <a:rPr lang="en-US" sz="1750">
                <a:solidFill>
                  <a:srgbClr val="3B4E4E"/>
                </a:solidFill>
                <a:latin typeface="Overpass Light"/>
                <a:ea typeface="Overpass Light" pitchFamily="34" charset="-122"/>
                <a:cs typeface="Overpass Light" pitchFamily="34" charset="-120"/>
              </a:rPr>
              <a:t>By</a:t>
            </a:r>
            <a:r>
              <a:rPr lang="en-US" sz="1750" b="1">
                <a:solidFill>
                  <a:srgbClr val="3B4E4E"/>
                </a:solidFill>
                <a:latin typeface="Overpass Light"/>
                <a:ea typeface="Overpass Light" pitchFamily="34" charset="-122"/>
                <a:cs typeface="Overpass Light" pitchFamily="34" charset="-120"/>
              </a:rPr>
              <a:t> balancing performance</a:t>
            </a:r>
            <a:r>
              <a:rPr lang="en-US" sz="1750">
                <a:solidFill>
                  <a:srgbClr val="3B4E4E"/>
                </a:solidFill>
                <a:latin typeface="Overpass Light"/>
                <a:ea typeface="Overpass Light" pitchFamily="34" charset="-122"/>
                <a:cs typeface="Overpass Light" pitchFamily="34" charset="-120"/>
              </a:rPr>
              <a:t> with </a:t>
            </a:r>
            <a:r>
              <a:rPr lang="en-US" sz="1750" b="1">
                <a:solidFill>
                  <a:srgbClr val="3B4E4E"/>
                </a:solidFill>
                <a:latin typeface="Overpass Light"/>
                <a:ea typeface="Overpass Light" pitchFamily="34" charset="-122"/>
                <a:cs typeface="Overpass Light" pitchFamily="34" charset="-120"/>
              </a:rPr>
              <a:t>interpretability</a:t>
            </a:r>
            <a:r>
              <a:rPr lang="en-US" sz="1750">
                <a:solidFill>
                  <a:srgbClr val="3B4E4E"/>
                </a:solidFill>
                <a:latin typeface="Overpass Light"/>
                <a:ea typeface="Overpass Light" pitchFamily="34" charset="-122"/>
                <a:cs typeface="Overpass Light" pitchFamily="34" charset="-120"/>
              </a:rPr>
              <a:t>, </a:t>
            </a:r>
            <a:r>
              <a:rPr lang="en-US" sz="1750" b="1">
                <a:solidFill>
                  <a:srgbClr val="3B4E4E"/>
                </a:solidFill>
                <a:latin typeface="Overpass Light"/>
                <a:ea typeface="Overpass Light" pitchFamily="34" charset="-122"/>
                <a:cs typeface="Overpass Light" pitchFamily="34" charset="-120"/>
              </a:rPr>
              <a:t>fairness</a:t>
            </a:r>
            <a:r>
              <a:rPr lang="en-US" sz="1750">
                <a:solidFill>
                  <a:srgbClr val="3B4E4E"/>
                </a:solidFill>
                <a:latin typeface="Overpass Light"/>
                <a:ea typeface="Overpass Light" pitchFamily="34" charset="-122"/>
                <a:cs typeface="Overpass Light" pitchFamily="34" charset="-120"/>
              </a:rPr>
              <a:t>, and </a:t>
            </a:r>
            <a:r>
              <a:rPr lang="en-US" sz="1750" b="1">
                <a:solidFill>
                  <a:srgbClr val="3B4E4E"/>
                </a:solidFill>
                <a:latin typeface="Overpass Light"/>
                <a:ea typeface="Overpass Light" pitchFamily="34" charset="-122"/>
                <a:cs typeface="Overpass Light" pitchFamily="34" charset="-120"/>
              </a:rPr>
              <a:t>ethical safeguards</a:t>
            </a:r>
            <a:r>
              <a:rPr lang="en-US" sz="1750">
                <a:solidFill>
                  <a:srgbClr val="3B4E4E"/>
                </a:solidFill>
                <a:latin typeface="Overpass Light"/>
                <a:ea typeface="Overpass Light" pitchFamily="34" charset="-122"/>
                <a:cs typeface="Overpass Light" pitchFamily="34" charset="-120"/>
              </a:rPr>
              <a:t>, we can develop tools that genuinely support individuals, clinicians, and communities.</a:t>
            </a:r>
            <a:endParaRPr lang="en-US" sz="1750">
              <a:latin typeface="Overpass Light"/>
            </a:endParaRPr>
          </a:p>
        </p:txBody>
      </p:sp>
      <p:sp>
        <p:nvSpPr>
          <p:cNvPr id="7" name="Rectangle 6">
            <a:extLst>
              <a:ext uri="{FF2B5EF4-FFF2-40B4-BE49-F238E27FC236}">
                <a16:creationId xmlns:a16="http://schemas.microsoft.com/office/drawing/2014/main" id="{2D2C117D-720D-BB60-EB29-B371B796E4A1}"/>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D1D548A-95C1-BE60-2F6C-90BD1B919470}"/>
              </a:ext>
            </a:extLst>
          </p:cNvPr>
          <p:cNvPicPr>
            <a:picLocks noChangeAspect="1"/>
          </p:cNvPicPr>
          <p:nvPr/>
        </p:nvPicPr>
        <p:blipFill>
          <a:blip r:embed="rId3"/>
          <a:stretch>
            <a:fillRect/>
          </a:stretch>
        </p:blipFill>
        <p:spPr>
          <a:xfrm>
            <a:off x="-588982" y="0"/>
            <a:ext cx="658368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1B1C95-498E-18D9-BF3B-331B081971C1}"/>
              </a:ext>
            </a:extLst>
          </p:cNvPr>
          <p:cNvSpPr/>
          <p:nvPr/>
        </p:nvSpPr>
        <p:spPr>
          <a:xfrm>
            <a:off x="12843455" y="7680032"/>
            <a:ext cx="1675433" cy="467485"/>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50E3E5D-CD84-AD22-EAE0-1B8FC1008D01}"/>
              </a:ext>
            </a:extLst>
          </p:cNvPr>
          <p:cNvSpPr txBox="1"/>
          <p:nvPr/>
        </p:nvSpPr>
        <p:spPr>
          <a:xfrm>
            <a:off x="774084" y="732268"/>
            <a:ext cx="654033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Syne Bold"/>
                <a:ea typeface="+mn-lt"/>
                <a:cs typeface="+mn-lt"/>
              </a:rPr>
              <a:t>Literature Review</a:t>
            </a:r>
            <a:endParaRPr lang="en-US" sz="4400">
              <a:latin typeface="Syne Bold"/>
            </a:endParaRPr>
          </a:p>
        </p:txBody>
      </p:sp>
      <p:sp>
        <p:nvSpPr>
          <p:cNvPr id="7" name="TextBox 6">
            <a:extLst>
              <a:ext uri="{FF2B5EF4-FFF2-40B4-BE49-F238E27FC236}">
                <a16:creationId xmlns:a16="http://schemas.microsoft.com/office/drawing/2014/main" id="{7143E84D-9A7C-F9D9-44EE-918A140E1930}"/>
              </a:ext>
            </a:extLst>
          </p:cNvPr>
          <p:cNvSpPr txBox="1"/>
          <p:nvPr/>
        </p:nvSpPr>
        <p:spPr>
          <a:xfrm>
            <a:off x="777138" y="1882534"/>
            <a:ext cx="9967697" cy="5786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tx1">
                    <a:lumMod val="85000"/>
                    <a:lumOff val="15000"/>
                  </a:schemeClr>
                </a:solidFill>
                <a:latin typeface="Syne Bold"/>
                <a:ea typeface="+mn-lt"/>
                <a:cs typeface="+mn-lt"/>
              </a:rPr>
              <a:t>Previous Studies</a:t>
            </a:r>
            <a:endParaRPr lang="en-US" sz="2400" b="1">
              <a:solidFill>
                <a:schemeClr val="tx1">
                  <a:lumMod val="85000"/>
                  <a:lumOff val="15000"/>
                </a:schemeClr>
              </a:solidFill>
              <a:latin typeface="Syne Bold"/>
            </a:endParaRPr>
          </a:p>
          <a:p>
            <a:endParaRPr lang="en-US" sz="1700">
              <a:solidFill>
                <a:schemeClr val="tx1">
                  <a:lumMod val="85000"/>
                  <a:lumOff val="15000"/>
                </a:schemeClr>
              </a:solidFill>
              <a:latin typeface="Calibri"/>
              <a:ea typeface="+mn-lt"/>
              <a:cs typeface="+mn-lt"/>
            </a:endParaRPr>
          </a:p>
          <a:p>
            <a:pPr marL="285750" indent="-285750">
              <a:buFont typeface="Arial"/>
              <a:buChar char="•"/>
            </a:pPr>
            <a:r>
              <a:rPr lang="en-US">
                <a:solidFill>
                  <a:schemeClr val="tx1">
                    <a:lumMod val="85000"/>
                    <a:lumOff val="15000"/>
                  </a:schemeClr>
                </a:solidFill>
                <a:latin typeface="Overpass Light"/>
                <a:ea typeface="+mn-lt"/>
                <a:cs typeface="+mn-lt"/>
              </a:rPr>
              <a:t>According to the WHO Report, a person’s health is incomplete without emotional and mental health. According to an estimate, one out of five individuals in the United States suffers from some kind of mental disorder.</a:t>
            </a:r>
          </a:p>
          <a:p>
            <a:pPr marL="285750" indent="-285750">
              <a:buFont typeface="Arial"/>
              <a:buChar char="•"/>
            </a:pPr>
            <a:endParaRPr lang="en-US">
              <a:solidFill>
                <a:schemeClr val="tx1">
                  <a:lumMod val="85000"/>
                  <a:lumOff val="15000"/>
                </a:schemeClr>
              </a:solidFill>
              <a:latin typeface="Overpass Light"/>
              <a:ea typeface="+mn-lt"/>
              <a:cs typeface="+mn-lt"/>
            </a:endParaRPr>
          </a:p>
          <a:p>
            <a:pPr marL="285750" indent="-285750">
              <a:buFont typeface="Arial"/>
              <a:buChar char="•"/>
            </a:pPr>
            <a:r>
              <a:rPr lang="en-US">
                <a:solidFill>
                  <a:schemeClr val="tx1">
                    <a:lumMod val="85000"/>
                    <a:lumOff val="15000"/>
                  </a:schemeClr>
                </a:solidFill>
                <a:latin typeface="Overpass Light"/>
                <a:ea typeface="+mn-lt"/>
                <a:cs typeface="+mn-lt"/>
              </a:rPr>
              <a:t>Studies have compared traditional </a:t>
            </a:r>
            <a:r>
              <a:rPr lang="en-US" b="1">
                <a:solidFill>
                  <a:schemeClr val="tx1">
                    <a:lumMod val="85000"/>
                    <a:lumOff val="15000"/>
                  </a:schemeClr>
                </a:solidFill>
                <a:latin typeface="Overpass Light"/>
                <a:ea typeface="+mn-lt"/>
                <a:cs typeface="+mn-lt"/>
              </a:rPr>
              <a:t>machine learning</a:t>
            </a:r>
            <a:r>
              <a:rPr lang="en-US">
                <a:solidFill>
                  <a:schemeClr val="tx1">
                    <a:lumMod val="85000"/>
                    <a:lumOff val="15000"/>
                  </a:schemeClr>
                </a:solidFill>
                <a:latin typeface="Overpass Light"/>
                <a:ea typeface="+mn-lt"/>
                <a:cs typeface="+mn-lt"/>
              </a:rPr>
              <a:t> with </a:t>
            </a:r>
            <a:r>
              <a:rPr lang="en-US" b="1">
                <a:solidFill>
                  <a:schemeClr val="tx1">
                    <a:lumMod val="85000"/>
                    <a:lumOff val="15000"/>
                  </a:schemeClr>
                </a:solidFill>
                <a:latin typeface="Overpass Light"/>
                <a:ea typeface="+mn-lt"/>
                <a:cs typeface="+mn-lt"/>
              </a:rPr>
              <a:t>deep learning</a:t>
            </a:r>
            <a:r>
              <a:rPr lang="en-US">
                <a:solidFill>
                  <a:schemeClr val="tx1">
                    <a:lumMod val="85000"/>
                    <a:lumOff val="15000"/>
                  </a:schemeClr>
                </a:solidFill>
                <a:latin typeface="Overpass Light"/>
                <a:ea typeface="+mn-lt"/>
                <a:cs typeface="+mn-lt"/>
              </a:rPr>
              <a:t> for mental health classification. Many studies used </a:t>
            </a:r>
            <a:r>
              <a:rPr lang="en-US" b="1">
                <a:solidFill>
                  <a:schemeClr val="tx1">
                    <a:lumMod val="85000"/>
                    <a:lumOff val="15000"/>
                  </a:schemeClr>
                </a:solidFill>
                <a:latin typeface="Overpass Light"/>
                <a:ea typeface="+mn-lt"/>
                <a:cs typeface="+mn-lt"/>
              </a:rPr>
              <a:t>text sentiment analysis</a:t>
            </a:r>
            <a:r>
              <a:rPr lang="en-US">
                <a:solidFill>
                  <a:schemeClr val="tx1">
                    <a:lumMod val="85000"/>
                    <a:lumOff val="15000"/>
                  </a:schemeClr>
                </a:solidFill>
                <a:latin typeface="Overpass Light"/>
                <a:ea typeface="+mn-lt"/>
                <a:cs typeface="+mn-lt"/>
              </a:rPr>
              <a:t> or </a:t>
            </a:r>
            <a:r>
              <a:rPr lang="en-US" b="1">
                <a:solidFill>
                  <a:schemeClr val="tx1">
                    <a:lumMod val="85000"/>
                    <a:lumOff val="15000"/>
                  </a:schemeClr>
                </a:solidFill>
                <a:latin typeface="Overpass Light"/>
                <a:ea typeface="+mn-lt"/>
                <a:cs typeface="+mn-lt"/>
              </a:rPr>
              <a:t>lexicon-based features. </a:t>
            </a:r>
            <a:r>
              <a:rPr lang="en-US">
                <a:solidFill>
                  <a:schemeClr val="tx1">
                    <a:lumMod val="85000"/>
                    <a:lumOff val="15000"/>
                  </a:schemeClr>
                </a:solidFill>
                <a:latin typeface="Overpass Light"/>
                <a:ea typeface="+mn-lt"/>
                <a:cs typeface="+mn-lt"/>
              </a:rPr>
              <a:t>However, these models </a:t>
            </a:r>
            <a:r>
              <a:rPr lang="en-US" b="1">
                <a:solidFill>
                  <a:schemeClr val="tx1">
                    <a:lumMod val="85000"/>
                    <a:lumOff val="15000"/>
                  </a:schemeClr>
                </a:solidFill>
                <a:latin typeface="Overpass Light"/>
                <a:ea typeface="+mn-lt"/>
                <a:cs typeface="+mn-lt"/>
              </a:rPr>
              <a:t>lacked interpretability</a:t>
            </a:r>
            <a:r>
              <a:rPr lang="en-US">
                <a:solidFill>
                  <a:schemeClr val="tx1">
                    <a:lumMod val="85000"/>
                    <a:lumOff val="15000"/>
                  </a:schemeClr>
                </a:solidFill>
                <a:latin typeface="Overpass Light"/>
                <a:ea typeface="+mn-lt"/>
                <a:cs typeface="+mn-lt"/>
              </a:rPr>
              <a:t>, limiting their real-world application in clinical settings.</a:t>
            </a:r>
          </a:p>
          <a:p>
            <a:pPr marL="285750" indent="-285750">
              <a:buFont typeface="Arial"/>
              <a:buChar char="•"/>
            </a:pPr>
            <a:endParaRPr lang="en-US" b="1">
              <a:solidFill>
                <a:schemeClr val="tx1">
                  <a:lumMod val="85000"/>
                  <a:lumOff val="15000"/>
                </a:schemeClr>
              </a:solidFill>
              <a:latin typeface="Overpass Light"/>
              <a:ea typeface="Calibri"/>
              <a:cs typeface="Calibri"/>
            </a:endParaRPr>
          </a:p>
          <a:p>
            <a:r>
              <a:rPr lang="en-US" b="1">
                <a:solidFill>
                  <a:schemeClr val="tx1">
                    <a:lumMod val="85000"/>
                    <a:lumOff val="15000"/>
                  </a:schemeClr>
                </a:solidFill>
                <a:latin typeface="Overpass Light"/>
                <a:ea typeface="+mn-lt"/>
                <a:cs typeface="+mn-lt"/>
              </a:rPr>
              <a:t>Challenges Identified:</a:t>
            </a:r>
            <a:endParaRPr lang="en-US" b="1">
              <a:solidFill>
                <a:schemeClr val="tx1">
                  <a:lumMod val="85000"/>
                  <a:lumOff val="15000"/>
                </a:schemeClr>
              </a:solidFill>
              <a:latin typeface="Overpass Light"/>
            </a:endParaRPr>
          </a:p>
          <a:p>
            <a:pPr marL="285750" indent="-285750">
              <a:buFont typeface="Arial"/>
              <a:buChar char="•"/>
            </a:pPr>
            <a:endParaRPr lang="en-US" b="1">
              <a:solidFill>
                <a:schemeClr val="tx1">
                  <a:lumMod val="85000"/>
                  <a:lumOff val="15000"/>
                </a:schemeClr>
              </a:solidFill>
              <a:latin typeface="Overpass Light"/>
              <a:ea typeface="Calibri"/>
              <a:cs typeface="Calibri"/>
            </a:endParaRPr>
          </a:p>
          <a:p>
            <a:pPr marL="285750" indent="-285750">
              <a:buFont typeface="Arial"/>
              <a:buChar char="•"/>
            </a:pPr>
            <a:r>
              <a:rPr lang="en-US" b="1">
                <a:solidFill>
                  <a:schemeClr val="tx1">
                    <a:lumMod val="85000"/>
                    <a:lumOff val="15000"/>
                  </a:schemeClr>
                </a:solidFill>
                <a:latin typeface="Overpass Light"/>
                <a:ea typeface="+mn-lt"/>
                <a:cs typeface="+mn-lt"/>
              </a:rPr>
              <a:t>Semantic Overlap: </a:t>
            </a:r>
            <a:r>
              <a:rPr lang="en-US">
                <a:solidFill>
                  <a:schemeClr val="tx1">
                    <a:lumMod val="85000"/>
                    <a:lumOff val="15000"/>
                  </a:schemeClr>
                </a:solidFill>
                <a:latin typeface="Overpass Light"/>
                <a:ea typeface="+mn-lt"/>
                <a:cs typeface="+mn-lt"/>
              </a:rPr>
              <a:t>Linguistic cues like "anxious" or "depressed" appear across disorders, etc.</a:t>
            </a:r>
          </a:p>
          <a:p>
            <a:pPr marL="285750" indent="-285750">
              <a:buFont typeface="Arial"/>
              <a:buChar char="•"/>
            </a:pPr>
            <a:endParaRPr lang="en-US">
              <a:solidFill>
                <a:schemeClr val="tx1">
                  <a:lumMod val="85000"/>
                  <a:lumOff val="15000"/>
                </a:schemeClr>
              </a:solidFill>
              <a:latin typeface="Overpass Light"/>
              <a:ea typeface="Calibri"/>
              <a:cs typeface="Calibri"/>
            </a:endParaRPr>
          </a:p>
          <a:p>
            <a:r>
              <a:rPr lang="en-US" sz="2400" b="1">
                <a:solidFill>
                  <a:schemeClr val="tx1">
                    <a:lumMod val="85000"/>
                    <a:lumOff val="15000"/>
                  </a:schemeClr>
                </a:solidFill>
                <a:latin typeface="Syne Bold"/>
                <a:ea typeface="Calibri"/>
                <a:cs typeface="Calibri"/>
              </a:rPr>
              <a:t>Current Approach</a:t>
            </a:r>
          </a:p>
          <a:p>
            <a:pPr marL="342900" indent="-342900">
              <a:buFont typeface="Arial"/>
              <a:buChar char="•"/>
            </a:pPr>
            <a:endParaRPr lang="en-US">
              <a:solidFill>
                <a:schemeClr val="tx1">
                  <a:lumMod val="85000"/>
                  <a:lumOff val="15000"/>
                </a:schemeClr>
              </a:solidFill>
              <a:latin typeface="Overpass Light"/>
              <a:ea typeface="Calibri"/>
              <a:cs typeface="Calibri"/>
            </a:endParaRPr>
          </a:p>
          <a:p>
            <a:pPr marL="342900" indent="-342900">
              <a:buFont typeface="Arial"/>
              <a:buChar char="•"/>
            </a:pPr>
            <a:r>
              <a:rPr lang="en-US">
                <a:solidFill>
                  <a:schemeClr val="tx1">
                    <a:lumMod val="85000"/>
                    <a:lumOff val="15000"/>
                  </a:schemeClr>
                </a:solidFill>
                <a:latin typeface="Overpass Light"/>
                <a:ea typeface="Calibri"/>
                <a:cs typeface="Calibri"/>
              </a:rPr>
              <a:t>We aim to contribute </a:t>
            </a:r>
            <a:r>
              <a:rPr lang="en-US">
                <a:solidFill>
                  <a:schemeClr val="tx1">
                    <a:lumMod val="85000"/>
                    <a:lumOff val="15000"/>
                  </a:schemeClr>
                </a:solidFill>
                <a:latin typeface="Overpass Light"/>
                <a:ea typeface="+mn-lt"/>
                <a:cs typeface="+mn-lt"/>
              </a:rPr>
              <a:t>Improved Interpretability, Transparency, and Accuracy.</a:t>
            </a:r>
          </a:p>
          <a:p>
            <a:pPr marL="342900" indent="-342900">
              <a:buFont typeface="Arial"/>
              <a:buChar char="•"/>
            </a:pPr>
            <a:endParaRPr lang="en-US">
              <a:solidFill>
                <a:schemeClr val="tx1">
                  <a:lumMod val="85000"/>
                  <a:lumOff val="15000"/>
                </a:schemeClr>
              </a:solidFill>
              <a:latin typeface="Overpass Light"/>
              <a:ea typeface="Calibri"/>
              <a:cs typeface="Calibri"/>
            </a:endParaRPr>
          </a:p>
          <a:p>
            <a:pPr marL="285750" indent="-285750">
              <a:buFont typeface="Arial"/>
              <a:buChar char="•"/>
            </a:pPr>
            <a:endParaRPr lang="en-US" sz="1700">
              <a:solidFill>
                <a:schemeClr val="tx1">
                  <a:lumMod val="85000"/>
                  <a:lumOff val="15000"/>
                </a:schemeClr>
              </a:solidFill>
              <a:latin typeface="Overpass Light"/>
              <a:ea typeface="Calibri"/>
              <a:cs typeface="Calibri"/>
            </a:endParaRPr>
          </a:p>
        </p:txBody>
      </p:sp>
      <p:pic>
        <p:nvPicPr>
          <p:cNvPr id="2" name="Picture 1">
            <a:extLst>
              <a:ext uri="{FF2B5EF4-FFF2-40B4-BE49-F238E27FC236}">
                <a16:creationId xmlns:a16="http://schemas.microsoft.com/office/drawing/2014/main" id="{592A2B24-3729-1912-A015-451F0DEEF9C1}"/>
              </a:ext>
            </a:extLst>
          </p:cNvPr>
          <p:cNvPicPr>
            <a:picLocks noChangeAspect="1"/>
          </p:cNvPicPr>
          <p:nvPr/>
        </p:nvPicPr>
        <p:blipFill>
          <a:blip r:embed="rId3"/>
          <a:srcRect l="14832" t="-344" r="37185" b="566"/>
          <a:stretch>
            <a:fillRect/>
          </a:stretch>
        </p:blipFill>
        <p:spPr>
          <a:xfrm>
            <a:off x="10751186" y="-3084"/>
            <a:ext cx="3874887" cy="8165826"/>
          </a:xfrm>
          <a:prstGeom prst="rect">
            <a:avLst/>
          </a:prstGeom>
        </p:spPr>
      </p:pic>
    </p:spTree>
    <p:extLst>
      <p:ext uri="{BB962C8B-B14F-4D97-AF65-F5344CB8AC3E}">
        <p14:creationId xmlns:p14="http://schemas.microsoft.com/office/powerpoint/2010/main" val="10008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9723" y="479656"/>
            <a:ext cx="13042821" cy="1417558"/>
          </a:xfrm>
          <a:prstGeom prst="rect">
            <a:avLst/>
          </a:prstGeom>
          <a:noFill/>
          <a:ln/>
        </p:spPr>
        <p:txBody>
          <a:bodyPr wrap="square" lIns="0" tIns="0" rIns="0" bIns="0" rtlCol="0" anchor="t"/>
          <a:lstStyle/>
          <a:p>
            <a:pPr marL="0" indent="0" algn="l">
              <a:lnSpc>
                <a:spcPts val="5550"/>
              </a:lnSpc>
              <a:buNone/>
            </a:pPr>
            <a:r>
              <a:rPr lang="en-US" sz="4450" b="1">
                <a:solidFill>
                  <a:srgbClr val="233939"/>
                </a:solidFill>
                <a:latin typeface="Syne Bold" pitchFamily="34" charset="0"/>
                <a:ea typeface="Syne Bold" pitchFamily="34" charset="-122"/>
                <a:cs typeface="Syne Bold" pitchFamily="34" charset="-120"/>
              </a:rPr>
              <a:t>Problem Statement: Navigating Nuance in Mental Health Data</a:t>
            </a:r>
            <a:endParaRPr lang="en-US" sz="4450"/>
          </a:p>
        </p:txBody>
      </p:sp>
      <p:grpSp>
        <p:nvGrpSpPr>
          <p:cNvPr id="21" name="Group 20">
            <a:extLst>
              <a:ext uri="{FF2B5EF4-FFF2-40B4-BE49-F238E27FC236}">
                <a16:creationId xmlns:a16="http://schemas.microsoft.com/office/drawing/2014/main" id="{2C5547C3-4891-11EE-1B3E-9982317E6D95}"/>
              </a:ext>
            </a:extLst>
          </p:cNvPr>
          <p:cNvGrpSpPr/>
          <p:nvPr/>
        </p:nvGrpSpPr>
        <p:grpSpPr>
          <a:xfrm>
            <a:off x="765655" y="2167964"/>
            <a:ext cx="13076029" cy="1390330"/>
            <a:chOff x="779723" y="2843213"/>
            <a:chExt cx="13076029" cy="1390330"/>
          </a:xfrm>
        </p:grpSpPr>
        <p:sp>
          <p:nvSpPr>
            <p:cNvPr id="3" name="Shape 1"/>
            <p:cNvSpPr/>
            <p:nvPr/>
          </p:nvSpPr>
          <p:spPr>
            <a:xfrm>
              <a:off x="835993" y="2843213"/>
              <a:ext cx="13019759" cy="1390330"/>
            </a:xfrm>
            <a:prstGeom prst="roundRect">
              <a:avLst>
                <a:gd name="adj" fmla="val 4550"/>
              </a:avLst>
            </a:prstGeom>
            <a:solidFill>
              <a:srgbClr val="FFFDE6"/>
            </a:solidFill>
            <a:ln w="30480">
              <a:solidFill>
                <a:srgbClr val="C3D4CC"/>
              </a:solidFill>
              <a:prstDash val="solid"/>
            </a:ln>
          </p:spPr>
        </p:sp>
        <p:sp>
          <p:nvSpPr>
            <p:cNvPr id="4" name="Shape 2"/>
            <p:cNvSpPr/>
            <p:nvPr/>
          </p:nvSpPr>
          <p:spPr>
            <a:xfrm>
              <a:off x="779723" y="2843213"/>
              <a:ext cx="46892" cy="1362194"/>
            </a:xfrm>
            <a:prstGeom prst="roundRect">
              <a:avLst>
                <a:gd name="adj" fmla="val 156279"/>
              </a:avLst>
            </a:prstGeom>
            <a:solidFill>
              <a:srgbClr val="224435"/>
            </a:solidFill>
            <a:ln/>
          </p:spPr>
        </p:sp>
        <p:sp>
          <p:nvSpPr>
            <p:cNvPr id="5" name="Text 3"/>
            <p:cNvSpPr/>
            <p:nvPr/>
          </p:nvSpPr>
          <p:spPr>
            <a:xfrm>
              <a:off x="1168315" y="2959830"/>
              <a:ext cx="2835235" cy="354330"/>
            </a:xfrm>
            <a:prstGeom prst="rect">
              <a:avLst/>
            </a:prstGeom>
            <a:noFill/>
            <a:ln/>
          </p:spPr>
          <p:txBody>
            <a:bodyPr wrap="none" lIns="0" tIns="0" rIns="0" bIns="0" rtlCol="0" anchor="t"/>
            <a:lstStyle/>
            <a:p>
              <a:pPr marL="0" indent="0" algn="l">
                <a:buNone/>
              </a:pPr>
              <a:r>
                <a:rPr lang="en-US" sz="2400" b="1">
                  <a:solidFill>
                    <a:srgbClr val="3B4E4E"/>
                  </a:solidFill>
                  <a:latin typeface="Syne Bold"/>
                  <a:ea typeface="Syne Bold" pitchFamily="34" charset="-122"/>
                  <a:cs typeface="Syne Bold" pitchFamily="34" charset="-120"/>
                </a:rPr>
                <a:t>Semantic Overlap</a:t>
              </a:r>
              <a:endParaRPr lang="en-US" sz="2400">
                <a:latin typeface="Syne Bold"/>
              </a:endParaRPr>
            </a:p>
          </p:txBody>
        </p:sp>
        <p:sp>
          <p:nvSpPr>
            <p:cNvPr id="6" name="Text 4"/>
            <p:cNvSpPr/>
            <p:nvPr/>
          </p:nvSpPr>
          <p:spPr>
            <a:xfrm>
              <a:off x="1112044" y="3478384"/>
              <a:ext cx="12458279" cy="638542"/>
            </a:xfrm>
            <a:prstGeom prst="rect">
              <a:avLst/>
            </a:prstGeom>
            <a:noFill/>
            <a:ln/>
          </p:spPr>
          <p:txBody>
            <a:bodyPr wrap="square" lIns="0" tIns="0" rIns="0" bIns="0" rtlCol="0" anchor="t"/>
            <a:lstStyle/>
            <a:p>
              <a:pPr marL="0" indent="0" algn="l">
                <a:buNone/>
              </a:pPr>
              <a:r>
                <a:rPr lang="en-US">
                  <a:solidFill>
                    <a:srgbClr val="3B4E4E"/>
                  </a:solidFill>
                  <a:latin typeface="Overpass Light"/>
                  <a:ea typeface="Overpass Light" pitchFamily="34" charset="-122"/>
                  <a:cs typeface="Overpass Light" pitchFamily="34" charset="-120"/>
                </a:rPr>
                <a:t>Same words often span multiple disorders (e.g., "anxious" in both Anxiety and Depression contexts), complicating precise classification.</a:t>
              </a:r>
              <a:endParaRPr lang="en-US">
                <a:latin typeface="Overpass Light"/>
              </a:endParaRPr>
            </a:p>
          </p:txBody>
        </p:sp>
      </p:grpSp>
      <p:grpSp>
        <p:nvGrpSpPr>
          <p:cNvPr id="20" name="Group 19">
            <a:extLst>
              <a:ext uri="{FF2B5EF4-FFF2-40B4-BE49-F238E27FC236}">
                <a16:creationId xmlns:a16="http://schemas.microsoft.com/office/drawing/2014/main" id="{6914C504-4313-EDAD-F0C6-0D2428F9B102}"/>
              </a:ext>
            </a:extLst>
          </p:cNvPr>
          <p:cNvGrpSpPr/>
          <p:nvPr/>
        </p:nvGrpSpPr>
        <p:grpSpPr>
          <a:xfrm>
            <a:off x="774529" y="5769292"/>
            <a:ext cx="13076149" cy="1390330"/>
            <a:chOff x="7428548" y="2843213"/>
            <a:chExt cx="6408063" cy="2093714"/>
          </a:xfrm>
        </p:grpSpPr>
        <p:sp>
          <p:nvSpPr>
            <p:cNvPr id="7" name="Shape 5"/>
            <p:cNvSpPr/>
            <p:nvPr/>
          </p:nvSpPr>
          <p:spPr>
            <a:xfrm>
              <a:off x="7428548" y="2843213"/>
              <a:ext cx="6408063" cy="2093714"/>
            </a:xfrm>
            <a:prstGeom prst="roundRect">
              <a:avLst>
                <a:gd name="adj" fmla="val 4550"/>
              </a:avLst>
            </a:prstGeom>
            <a:solidFill>
              <a:srgbClr val="FFFDE6"/>
            </a:solidFill>
            <a:ln w="30480">
              <a:solidFill>
                <a:srgbClr val="C3D4CC"/>
              </a:solidFill>
              <a:prstDash val="solid"/>
            </a:ln>
          </p:spPr>
        </p:sp>
        <p:sp>
          <p:nvSpPr>
            <p:cNvPr id="8" name="Shape 6"/>
            <p:cNvSpPr/>
            <p:nvPr/>
          </p:nvSpPr>
          <p:spPr>
            <a:xfrm>
              <a:off x="7428548" y="2864397"/>
              <a:ext cx="26491" cy="2072530"/>
            </a:xfrm>
            <a:prstGeom prst="roundRect">
              <a:avLst>
                <a:gd name="adj" fmla="val 156279"/>
              </a:avLst>
            </a:prstGeom>
            <a:solidFill>
              <a:srgbClr val="224435"/>
            </a:solidFill>
            <a:ln/>
          </p:spPr>
        </p:sp>
        <p:sp>
          <p:nvSpPr>
            <p:cNvPr id="9" name="Text 7"/>
            <p:cNvSpPr/>
            <p:nvPr/>
          </p:nvSpPr>
          <p:spPr>
            <a:xfrm>
              <a:off x="7674133" y="3061200"/>
              <a:ext cx="1676273" cy="554773"/>
            </a:xfrm>
            <a:prstGeom prst="rect">
              <a:avLst/>
            </a:prstGeom>
            <a:noFill/>
            <a:ln/>
          </p:spPr>
          <p:txBody>
            <a:bodyPr wrap="none" lIns="0" tIns="0" rIns="0" bIns="0" rtlCol="0" anchor="t"/>
            <a:lstStyle/>
            <a:p>
              <a:pPr marL="0" indent="0" algn="l">
                <a:lnSpc>
                  <a:spcPts val="2750"/>
                </a:lnSpc>
                <a:buNone/>
              </a:pPr>
              <a:r>
                <a:rPr lang="en-US" sz="2400" b="1">
                  <a:solidFill>
                    <a:srgbClr val="3B4E4E"/>
                  </a:solidFill>
                  <a:latin typeface="Syne Bold"/>
                  <a:ea typeface="Syne Bold" pitchFamily="34" charset="-122"/>
                  <a:cs typeface="Syne Bold" pitchFamily="34" charset="-120"/>
                </a:rPr>
                <a:t>Imbalanced Dataset</a:t>
              </a:r>
              <a:endParaRPr lang="en-US" sz="2400">
                <a:latin typeface="Syne Bold"/>
              </a:endParaRPr>
            </a:p>
          </p:txBody>
        </p:sp>
        <p:sp>
          <p:nvSpPr>
            <p:cNvPr id="10" name="Text 8"/>
            <p:cNvSpPr/>
            <p:nvPr/>
          </p:nvSpPr>
          <p:spPr>
            <a:xfrm>
              <a:off x="7636499" y="3675663"/>
              <a:ext cx="5942818" cy="1025154"/>
            </a:xfrm>
            <a:prstGeom prst="rect">
              <a:avLst/>
            </a:prstGeom>
            <a:noFill/>
            <a:ln/>
          </p:spPr>
          <p:txBody>
            <a:bodyPr wrap="square" lIns="0" tIns="0" rIns="0" bIns="0" rtlCol="0" anchor="t"/>
            <a:lstStyle/>
            <a:p>
              <a:pPr marL="0" indent="0" algn="l">
                <a:buNone/>
              </a:pPr>
              <a:r>
                <a:rPr lang="en-US">
                  <a:solidFill>
                    <a:srgbClr val="3B4E4E"/>
                  </a:solidFill>
                  <a:latin typeface="Overpass Light"/>
                  <a:ea typeface="Overpass Light" pitchFamily="34" charset="-122"/>
                  <a:cs typeface="Overpass Light" pitchFamily="34" charset="-120"/>
                </a:rPr>
                <a:t>Prevalence of depression-related posts overshadows underrepresented categories like autism, creating classification bias.</a:t>
              </a:r>
              <a:endParaRPr lang="en-US">
                <a:latin typeface="Overpass Light"/>
              </a:endParaRPr>
            </a:p>
          </p:txBody>
        </p:sp>
      </p:grpSp>
      <p:grpSp>
        <p:nvGrpSpPr>
          <p:cNvPr id="22" name="Group 21">
            <a:extLst>
              <a:ext uri="{FF2B5EF4-FFF2-40B4-BE49-F238E27FC236}">
                <a16:creationId xmlns:a16="http://schemas.microsoft.com/office/drawing/2014/main" id="{1A855297-CA7B-92D1-1B27-DCB0DE5FED05}"/>
              </a:ext>
            </a:extLst>
          </p:cNvPr>
          <p:cNvGrpSpPr/>
          <p:nvPr/>
        </p:nvGrpSpPr>
        <p:grpSpPr>
          <a:xfrm>
            <a:off x="739061" y="3869514"/>
            <a:ext cx="13061963" cy="1376262"/>
            <a:chOff x="793790" y="5163741"/>
            <a:chExt cx="6407944" cy="2093714"/>
          </a:xfrm>
        </p:grpSpPr>
        <p:sp>
          <p:nvSpPr>
            <p:cNvPr id="11" name="Shape 9"/>
            <p:cNvSpPr/>
            <p:nvPr/>
          </p:nvSpPr>
          <p:spPr>
            <a:xfrm>
              <a:off x="793790" y="5163741"/>
              <a:ext cx="6407944" cy="2093714"/>
            </a:xfrm>
            <a:prstGeom prst="roundRect">
              <a:avLst>
                <a:gd name="adj" fmla="val 4550"/>
              </a:avLst>
            </a:prstGeom>
            <a:solidFill>
              <a:srgbClr val="FFFDE6"/>
            </a:solidFill>
            <a:ln w="30480">
              <a:solidFill>
                <a:srgbClr val="C3D4CC"/>
              </a:solidFill>
              <a:prstDash val="solid"/>
            </a:ln>
          </p:spPr>
        </p:sp>
        <p:sp>
          <p:nvSpPr>
            <p:cNvPr id="12" name="Shape 10"/>
            <p:cNvSpPr/>
            <p:nvPr/>
          </p:nvSpPr>
          <p:spPr>
            <a:xfrm>
              <a:off x="796815" y="5163741"/>
              <a:ext cx="33355" cy="2072314"/>
            </a:xfrm>
            <a:prstGeom prst="roundRect">
              <a:avLst>
                <a:gd name="adj" fmla="val 156279"/>
              </a:avLst>
            </a:prstGeom>
            <a:solidFill>
              <a:srgbClr val="224435"/>
            </a:solidFill>
            <a:ln/>
          </p:spPr>
        </p:sp>
        <p:sp>
          <p:nvSpPr>
            <p:cNvPr id="13" name="Text 11"/>
            <p:cNvSpPr/>
            <p:nvPr/>
          </p:nvSpPr>
          <p:spPr>
            <a:xfrm>
              <a:off x="994721" y="5356831"/>
              <a:ext cx="3027878" cy="354330"/>
            </a:xfrm>
            <a:prstGeom prst="rect">
              <a:avLst/>
            </a:prstGeom>
            <a:noFill/>
            <a:ln/>
          </p:spPr>
          <p:txBody>
            <a:bodyPr wrap="none" lIns="0" tIns="0" rIns="0" bIns="0" rtlCol="0" anchor="t"/>
            <a:lstStyle/>
            <a:p>
              <a:pPr marL="0" indent="0" algn="l">
                <a:lnSpc>
                  <a:spcPts val="2750"/>
                </a:lnSpc>
                <a:buNone/>
              </a:pPr>
              <a:r>
                <a:rPr lang="en-US" sz="2400" b="1">
                  <a:solidFill>
                    <a:srgbClr val="3B4E4E"/>
                  </a:solidFill>
                  <a:latin typeface="Syne Bold"/>
                  <a:ea typeface="Syne Bold" pitchFamily="34" charset="-122"/>
                  <a:cs typeface="Syne Bold" pitchFamily="34" charset="-120"/>
                </a:rPr>
                <a:t>Interpretability Gap</a:t>
              </a:r>
              <a:endParaRPr lang="en-US" sz="2400">
                <a:latin typeface="Syne Bold"/>
              </a:endParaRPr>
            </a:p>
          </p:txBody>
        </p:sp>
        <p:sp>
          <p:nvSpPr>
            <p:cNvPr id="14" name="Text 12"/>
            <p:cNvSpPr/>
            <p:nvPr/>
          </p:nvSpPr>
          <p:spPr>
            <a:xfrm>
              <a:off x="974017" y="6232471"/>
              <a:ext cx="5970422" cy="767690"/>
            </a:xfrm>
            <a:prstGeom prst="rect">
              <a:avLst/>
            </a:prstGeom>
            <a:noFill/>
            <a:ln/>
          </p:spPr>
          <p:txBody>
            <a:bodyPr wrap="square" lIns="0" tIns="0" rIns="0" bIns="0" rtlCol="0" anchor="t"/>
            <a:lstStyle/>
            <a:p>
              <a:pPr marL="0" indent="0" algn="l">
                <a:buNone/>
              </a:pPr>
              <a:r>
                <a:rPr lang="en-US">
                  <a:solidFill>
                    <a:srgbClr val="3B4E4E"/>
                  </a:solidFill>
                  <a:latin typeface="Overpass Light"/>
                  <a:ea typeface="Overpass Light" pitchFamily="34" charset="-122"/>
                  <a:cs typeface="Overpass Light" pitchFamily="34" charset="-120"/>
                </a:rPr>
                <a:t>Advanced deep learning models, while accurate, often act as "black boxes," hindering clinical trust and actionable insights.</a:t>
              </a:r>
              <a:endParaRPr lang="en-US">
                <a:latin typeface="Overpass Light"/>
              </a:endParaRPr>
            </a:p>
          </p:txBody>
        </p:sp>
      </p:grpSp>
      <p:sp>
        <p:nvSpPr>
          <p:cNvPr id="17" name="Text 15"/>
          <p:cNvSpPr/>
          <p:nvPr/>
        </p:nvSpPr>
        <p:spPr>
          <a:xfrm>
            <a:off x="7746802" y="5421035"/>
            <a:ext cx="3503890" cy="354330"/>
          </a:xfrm>
          <a:prstGeom prst="rect">
            <a:avLst/>
          </a:prstGeom>
          <a:noFill/>
          <a:ln/>
        </p:spPr>
        <p:txBody>
          <a:bodyPr wrap="none" lIns="0" tIns="0" rIns="0" bIns="0" rtlCol="0" anchor="t"/>
          <a:lstStyle/>
          <a:p>
            <a:pPr marL="0" indent="0" algn="l">
              <a:lnSpc>
                <a:spcPts val="2750"/>
              </a:lnSpc>
              <a:buNone/>
            </a:pPr>
            <a:endParaRPr lang="en-US" sz="2200" b="1">
              <a:solidFill>
                <a:srgbClr val="3B4E4E"/>
              </a:solidFill>
              <a:latin typeface="Syne Bold"/>
            </a:endParaRPr>
          </a:p>
        </p:txBody>
      </p:sp>
      <p:sp>
        <p:nvSpPr>
          <p:cNvPr id="18" name="Text 16"/>
          <p:cNvSpPr/>
          <p:nvPr/>
        </p:nvSpPr>
        <p:spPr>
          <a:xfrm>
            <a:off x="7746802" y="5911453"/>
            <a:ext cx="5832515" cy="1088708"/>
          </a:xfrm>
          <a:prstGeom prst="rect">
            <a:avLst/>
          </a:prstGeom>
          <a:noFill/>
          <a:ln/>
        </p:spPr>
        <p:txBody>
          <a:bodyPr wrap="square" lIns="0" tIns="0" rIns="0" bIns="0" rtlCol="0" anchor="t"/>
          <a:lstStyle/>
          <a:p>
            <a:pPr marL="0" indent="0" algn="l">
              <a:lnSpc>
                <a:spcPts val="2850"/>
              </a:lnSpc>
              <a:buNone/>
            </a:pPr>
            <a:endParaRPr lang="en-US" sz="1750">
              <a:solidFill>
                <a:srgbClr val="3B4E4E"/>
              </a:solidFill>
              <a:latin typeface="Overpass Light"/>
            </a:endParaRPr>
          </a:p>
        </p:txBody>
      </p:sp>
      <p:sp>
        <p:nvSpPr>
          <p:cNvPr id="19" name="Rectangle 18">
            <a:extLst>
              <a:ext uri="{FF2B5EF4-FFF2-40B4-BE49-F238E27FC236}">
                <a16:creationId xmlns:a16="http://schemas.microsoft.com/office/drawing/2014/main" id="{7C321195-5C5D-AF2D-116D-E27C8B8019D4}"/>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B123-0CDB-6F93-E556-E0C89A7097A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A6BD3D3-C713-400D-708A-8B3CAE751239}"/>
              </a:ext>
            </a:extLst>
          </p:cNvPr>
          <p:cNvSpPr/>
          <p:nvPr/>
        </p:nvSpPr>
        <p:spPr>
          <a:xfrm>
            <a:off x="793790" y="719376"/>
            <a:ext cx="4236244" cy="496133"/>
          </a:xfrm>
          <a:prstGeom prst="rect">
            <a:avLst/>
          </a:prstGeom>
          <a:noFill/>
          <a:ln/>
        </p:spPr>
        <p:txBody>
          <a:bodyPr wrap="none" lIns="0" tIns="0" rIns="0" bIns="0" rtlCol="0" anchor="t"/>
          <a:lstStyle/>
          <a:p>
            <a:pPr marL="0" indent="0" algn="l">
              <a:lnSpc>
                <a:spcPts val="3900"/>
              </a:lnSpc>
              <a:buNone/>
            </a:pPr>
            <a:r>
              <a:rPr lang="en-US" sz="3100" b="1">
                <a:solidFill>
                  <a:srgbClr val="FFFDE6"/>
                </a:solidFill>
                <a:latin typeface="Syne Bold" pitchFamily="34" charset="0"/>
                <a:ea typeface="Syne Bold" pitchFamily="34" charset="-122"/>
                <a:cs typeface="Syne Bold" pitchFamily="34" charset="-120"/>
              </a:rPr>
              <a:t>Aim and Objectives</a:t>
            </a:r>
            <a:endParaRPr lang="en-US" sz="3100"/>
          </a:p>
        </p:txBody>
      </p:sp>
      <p:sp>
        <p:nvSpPr>
          <p:cNvPr id="3" name="Text 1">
            <a:extLst>
              <a:ext uri="{FF2B5EF4-FFF2-40B4-BE49-F238E27FC236}">
                <a16:creationId xmlns:a16="http://schemas.microsoft.com/office/drawing/2014/main" id="{41ED1C72-CD03-88EE-96DB-835CA80B3F70}"/>
              </a:ext>
            </a:extLst>
          </p:cNvPr>
          <p:cNvSpPr/>
          <p:nvPr/>
        </p:nvSpPr>
        <p:spPr>
          <a:xfrm>
            <a:off x="793790" y="1533049"/>
            <a:ext cx="13042821" cy="317540"/>
          </a:xfrm>
          <a:prstGeom prst="rect">
            <a:avLst/>
          </a:prstGeom>
          <a:noFill/>
          <a:ln/>
        </p:spPr>
        <p:txBody>
          <a:bodyPr wrap="none" lIns="0" tIns="0" rIns="0" bIns="0" rtlCol="0" anchor="t"/>
          <a:lstStyle/>
          <a:p>
            <a:pPr marL="0" indent="0" algn="ctr">
              <a:lnSpc>
                <a:spcPts val="2500"/>
              </a:lnSpc>
              <a:buNone/>
            </a:pPr>
            <a:r>
              <a:rPr lang="en-US" sz="2000">
                <a:solidFill>
                  <a:srgbClr val="FFFFFF"/>
                </a:solidFill>
                <a:latin typeface="Overpass Light"/>
                <a:ea typeface="Overpass Light" pitchFamily="34" charset="-122"/>
                <a:cs typeface="Overpass Light" pitchFamily="34" charset="-120"/>
              </a:rPr>
              <a:t>Our aim is to build an </a:t>
            </a:r>
            <a:r>
              <a:rPr lang="en-US" sz="2000" b="1">
                <a:solidFill>
                  <a:srgbClr val="F9F4BE"/>
                </a:solidFill>
                <a:latin typeface="Overpass Light"/>
                <a:ea typeface="Overpass Light" pitchFamily="34" charset="-122"/>
                <a:cs typeface="Overpass Light" pitchFamily="34" charset="-120"/>
              </a:rPr>
              <a:t>accurate yet interpretable system</a:t>
            </a:r>
            <a:r>
              <a:rPr lang="en-US" sz="2000">
                <a:solidFill>
                  <a:srgbClr val="FFFFFF"/>
                </a:solidFill>
                <a:latin typeface="Overpass Light"/>
                <a:ea typeface="Overpass Light" pitchFamily="34" charset="-122"/>
                <a:cs typeface="Overpass Light" pitchFamily="34" charset="-120"/>
              </a:rPr>
              <a:t> for classifying mental health discourse on social media.</a:t>
            </a:r>
            <a:endParaRPr lang="en-US" sz="2000">
              <a:latin typeface="Overpass Light"/>
              <a:ea typeface="Calibri"/>
              <a:cs typeface="Calibri"/>
            </a:endParaRPr>
          </a:p>
        </p:txBody>
      </p:sp>
      <p:sp>
        <p:nvSpPr>
          <p:cNvPr id="17" name="Rectangle 16">
            <a:extLst>
              <a:ext uri="{FF2B5EF4-FFF2-40B4-BE49-F238E27FC236}">
                <a16:creationId xmlns:a16="http://schemas.microsoft.com/office/drawing/2014/main" id="{0E19C232-F8C2-6C17-5861-C60C9896253D}"/>
              </a:ext>
            </a:extLst>
          </p:cNvPr>
          <p:cNvSpPr/>
          <p:nvPr/>
        </p:nvSpPr>
        <p:spPr>
          <a:xfrm>
            <a:off x="12868507" y="7667506"/>
            <a:ext cx="1650381" cy="505063"/>
          </a:xfrm>
          <a:prstGeom prst="rect">
            <a:avLst/>
          </a:prstGeom>
          <a:solidFill>
            <a:srgbClr val="2339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1" name="Group 50">
            <a:extLst>
              <a:ext uri="{FF2B5EF4-FFF2-40B4-BE49-F238E27FC236}">
                <a16:creationId xmlns:a16="http://schemas.microsoft.com/office/drawing/2014/main" id="{9A9760BF-E235-00EB-1E00-AF64019F641A}"/>
              </a:ext>
            </a:extLst>
          </p:cNvPr>
          <p:cNvGrpSpPr/>
          <p:nvPr/>
        </p:nvGrpSpPr>
        <p:grpSpPr>
          <a:xfrm>
            <a:off x="286818" y="2080515"/>
            <a:ext cx="17628034" cy="5835668"/>
            <a:chOff x="286818" y="2080515"/>
            <a:chExt cx="17628034" cy="5835668"/>
          </a:xfrm>
        </p:grpSpPr>
        <p:sp>
          <p:nvSpPr>
            <p:cNvPr id="16" name="Text 10">
              <a:extLst>
                <a:ext uri="{FF2B5EF4-FFF2-40B4-BE49-F238E27FC236}">
                  <a16:creationId xmlns:a16="http://schemas.microsoft.com/office/drawing/2014/main" id="{D236F3CC-4BA2-7026-F63C-B8E6384E93A6}"/>
                </a:ext>
              </a:extLst>
            </p:cNvPr>
            <p:cNvSpPr/>
            <p:nvPr/>
          </p:nvSpPr>
          <p:spPr>
            <a:xfrm>
              <a:off x="286818" y="5452966"/>
              <a:ext cx="2958465" cy="508159"/>
            </a:xfrm>
            <a:prstGeom prst="rect">
              <a:avLst/>
            </a:prstGeom>
            <a:noFill/>
            <a:ln/>
          </p:spPr>
          <p:txBody>
            <a:bodyPr wrap="square" lIns="0" tIns="0" rIns="0" bIns="0" rtlCol="0" anchor="t"/>
            <a:lstStyle/>
            <a:p>
              <a:pPr marL="0" indent="0" algn="ctr">
                <a:lnSpc>
                  <a:spcPts val="2000"/>
                </a:lnSpc>
                <a:buNone/>
              </a:pPr>
              <a:endParaRPr lang="en-US" sz="1250">
                <a:solidFill>
                  <a:srgbClr val="FFFFFF"/>
                </a:solidFill>
                <a:latin typeface="Overpass Light"/>
              </a:endParaRPr>
            </a:p>
          </p:txBody>
        </p:sp>
        <p:grpSp>
          <p:nvGrpSpPr>
            <p:cNvPr id="38" name="Group 37">
              <a:extLst>
                <a:ext uri="{FF2B5EF4-FFF2-40B4-BE49-F238E27FC236}">
                  <a16:creationId xmlns:a16="http://schemas.microsoft.com/office/drawing/2014/main" id="{25A07B99-EBC5-2C47-389E-8F2FD4320D30}"/>
                </a:ext>
              </a:extLst>
            </p:cNvPr>
            <p:cNvGrpSpPr/>
            <p:nvPr/>
          </p:nvGrpSpPr>
          <p:grpSpPr>
            <a:xfrm>
              <a:off x="2913701" y="2080515"/>
              <a:ext cx="15001151" cy="5835668"/>
              <a:chOff x="291525" y="1972939"/>
              <a:chExt cx="15001151" cy="5835668"/>
            </a:xfrm>
          </p:grpSpPr>
          <p:sp>
            <p:nvSpPr>
              <p:cNvPr id="13" name="Text 8">
                <a:extLst>
                  <a:ext uri="{FF2B5EF4-FFF2-40B4-BE49-F238E27FC236}">
                    <a16:creationId xmlns:a16="http://schemas.microsoft.com/office/drawing/2014/main" id="{B8DEA20F-4F3C-97C2-531F-5075872AA686}"/>
                  </a:ext>
                </a:extLst>
              </p:cNvPr>
              <p:cNvSpPr/>
              <p:nvPr/>
            </p:nvSpPr>
            <p:spPr>
              <a:xfrm>
                <a:off x="10687373" y="4860037"/>
                <a:ext cx="3827502" cy="254079"/>
              </a:xfrm>
              <a:prstGeom prst="rect">
                <a:avLst/>
              </a:prstGeom>
              <a:noFill/>
              <a:ln/>
            </p:spPr>
            <p:txBody>
              <a:bodyPr wrap="none" lIns="0" tIns="0" rIns="0" bIns="0" rtlCol="0" anchor="t"/>
              <a:lstStyle/>
              <a:p>
                <a:pPr marL="0" indent="0" algn="ctr">
                  <a:lnSpc>
                    <a:spcPts val="2000"/>
                  </a:lnSpc>
                  <a:buNone/>
                </a:pPr>
                <a:endParaRPr lang="en-US" sz="1250">
                  <a:solidFill>
                    <a:srgbClr val="FFFDE6"/>
                  </a:solidFill>
                  <a:latin typeface="Overpass Light"/>
                </a:endParaRPr>
              </a:p>
            </p:txBody>
          </p:sp>
          <p:sp>
            <p:nvSpPr>
              <p:cNvPr id="4" name="Text 2">
                <a:extLst>
                  <a:ext uri="{FF2B5EF4-FFF2-40B4-BE49-F238E27FC236}">
                    <a16:creationId xmlns:a16="http://schemas.microsoft.com/office/drawing/2014/main" id="{6F6BB9EE-59CD-B778-71BC-2D27E45C08DD}"/>
                  </a:ext>
                </a:extLst>
              </p:cNvPr>
              <p:cNvSpPr/>
              <p:nvPr/>
            </p:nvSpPr>
            <p:spPr>
              <a:xfrm>
                <a:off x="2030920" y="2392253"/>
                <a:ext cx="13042821" cy="508159"/>
              </a:xfrm>
              <a:prstGeom prst="rect">
                <a:avLst/>
              </a:prstGeom>
              <a:noFill/>
              <a:ln/>
            </p:spPr>
            <p:txBody>
              <a:bodyPr wrap="square" lIns="0" tIns="0" rIns="0" bIns="0" rtlCol="0" anchor="t"/>
              <a:lstStyle/>
              <a:p>
                <a:pPr marL="0" indent="0" algn="l">
                  <a:lnSpc>
                    <a:spcPts val="2000"/>
                  </a:lnSpc>
                  <a:buNone/>
                </a:pPr>
                <a:endParaRPr lang="en-US" sz="1250"/>
              </a:p>
            </p:txBody>
          </p:sp>
          <p:sp>
            <p:nvSpPr>
              <p:cNvPr id="7" name="Text 4">
                <a:extLst>
                  <a:ext uri="{FF2B5EF4-FFF2-40B4-BE49-F238E27FC236}">
                    <a16:creationId xmlns:a16="http://schemas.microsoft.com/office/drawing/2014/main" id="{13432618-F15A-2BA5-17D5-2FFAB5855E5A}"/>
                  </a:ext>
                </a:extLst>
              </p:cNvPr>
              <p:cNvSpPr/>
              <p:nvPr/>
            </p:nvSpPr>
            <p:spPr>
              <a:xfrm>
                <a:off x="9727457" y="5837621"/>
                <a:ext cx="5565219" cy="254079"/>
              </a:xfrm>
              <a:prstGeom prst="rect">
                <a:avLst/>
              </a:prstGeom>
              <a:noFill/>
              <a:ln/>
            </p:spPr>
            <p:txBody>
              <a:bodyPr wrap="none" lIns="0" tIns="0" rIns="0" bIns="0" rtlCol="0" anchor="t"/>
              <a:lstStyle/>
              <a:p>
                <a:pPr marL="0" indent="0" algn="ctr">
                  <a:lnSpc>
                    <a:spcPts val="2000"/>
                  </a:lnSpc>
                  <a:buNone/>
                </a:pPr>
                <a:endParaRPr lang="en-US" sz="1250">
                  <a:solidFill>
                    <a:srgbClr val="FFFDE6"/>
                  </a:solidFill>
                  <a:latin typeface="Overpass Light"/>
                </a:endParaRPr>
              </a:p>
            </p:txBody>
          </p:sp>
          <p:sp>
            <p:nvSpPr>
              <p:cNvPr id="10" name="Text 6">
                <a:extLst>
                  <a:ext uri="{FF2B5EF4-FFF2-40B4-BE49-F238E27FC236}">
                    <a16:creationId xmlns:a16="http://schemas.microsoft.com/office/drawing/2014/main" id="{BADE2109-9CD7-B74A-8993-5853ACDA22FB}"/>
                  </a:ext>
                </a:extLst>
              </p:cNvPr>
              <p:cNvSpPr/>
              <p:nvPr/>
            </p:nvSpPr>
            <p:spPr>
              <a:xfrm>
                <a:off x="291525" y="2898212"/>
                <a:ext cx="4696301" cy="508159"/>
              </a:xfrm>
              <a:prstGeom prst="rect">
                <a:avLst/>
              </a:prstGeom>
              <a:noFill/>
              <a:ln/>
            </p:spPr>
            <p:txBody>
              <a:bodyPr wrap="square" lIns="0" tIns="0" rIns="0" bIns="0" rtlCol="0" anchor="t"/>
              <a:lstStyle/>
              <a:p>
                <a:pPr marL="0" indent="0" algn="ctr">
                  <a:lnSpc>
                    <a:spcPts val="2000"/>
                  </a:lnSpc>
                  <a:buNone/>
                </a:pPr>
                <a:endParaRPr lang="en-US" sz="1250">
                  <a:solidFill>
                    <a:srgbClr val="FFFDE6"/>
                  </a:solidFill>
                  <a:latin typeface="Overpass Light"/>
                </a:endParaRPr>
              </a:p>
            </p:txBody>
          </p:sp>
          <p:sp>
            <p:nvSpPr>
              <p:cNvPr id="18" name="Rectangle: Rounded Corners 17">
                <a:extLst>
                  <a:ext uri="{FF2B5EF4-FFF2-40B4-BE49-F238E27FC236}">
                    <a16:creationId xmlns:a16="http://schemas.microsoft.com/office/drawing/2014/main" id="{8D8DD5E8-4752-DA7D-7AAD-732638CA7E33}"/>
                  </a:ext>
                </a:extLst>
              </p:cNvPr>
              <p:cNvSpPr/>
              <p:nvPr/>
            </p:nvSpPr>
            <p:spPr>
              <a:xfrm>
                <a:off x="4645783" y="3419513"/>
                <a:ext cx="5861929" cy="1390216"/>
              </a:xfrm>
              <a:prstGeom prst="roundRect">
                <a:avLst/>
              </a:prstGeom>
              <a:solidFill>
                <a:srgbClr val="224435"/>
              </a:solidFill>
              <a:ln>
                <a:solidFill>
                  <a:srgbClr val="224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C8CFC3E-614C-4EA4-6420-318860FE91CE}"/>
                  </a:ext>
                </a:extLst>
              </p:cNvPr>
              <p:cNvSpPr/>
              <p:nvPr/>
            </p:nvSpPr>
            <p:spPr>
              <a:xfrm>
                <a:off x="4646704" y="6337709"/>
                <a:ext cx="5862850" cy="1470898"/>
              </a:xfrm>
              <a:prstGeom prst="roundRect">
                <a:avLst/>
              </a:prstGeom>
              <a:solidFill>
                <a:srgbClr val="224435"/>
              </a:solidFill>
              <a:ln>
                <a:solidFill>
                  <a:srgbClr val="224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AB3D0856-9194-89BA-3B1B-8B8544033FF4}"/>
                  </a:ext>
                </a:extLst>
              </p:cNvPr>
              <p:cNvSpPr/>
              <p:nvPr/>
            </p:nvSpPr>
            <p:spPr>
              <a:xfrm>
                <a:off x="4646704" y="1972939"/>
                <a:ext cx="5874455" cy="1350796"/>
              </a:xfrm>
              <a:prstGeom prst="roundRect">
                <a:avLst/>
              </a:prstGeom>
              <a:solidFill>
                <a:srgbClr val="224435"/>
              </a:solidFill>
              <a:ln>
                <a:solidFill>
                  <a:srgbClr val="224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9B85740-9E98-B837-4179-CFFB63EC250C}"/>
                  </a:ext>
                </a:extLst>
              </p:cNvPr>
              <p:cNvSpPr/>
              <p:nvPr/>
            </p:nvSpPr>
            <p:spPr>
              <a:xfrm>
                <a:off x="4645782" y="4865161"/>
                <a:ext cx="5862850" cy="1417110"/>
              </a:xfrm>
              <a:prstGeom prst="roundRect">
                <a:avLst/>
              </a:prstGeom>
              <a:solidFill>
                <a:srgbClr val="224435"/>
              </a:solidFill>
              <a:ln>
                <a:solidFill>
                  <a:srgbClr val="224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3">
                <a:extLst>
                  <a:ext uri="{FF2B5EF4-FFF2-40B4-BE49-F238E27FC236}">
                    <a16:creationId xmlns:a16="http://schemas.microsoft.com/office/drawing/2014/main" id="{E878224D-AAB1-E632-0F58-4858B80E7A7E}"/>
                  </a:ext>
                </a:extLst>
              </p:cNvPr>
              <p:cNvSpPr/>
              <p:nvPr/>
            </p:nvSpPr>
            <p:spPr>
              <a:xfrm>
                <a:off x="6457166" y="2300228"/>
                <a:ext cx="1984653" cy="248007"/>
              </a:xfrm>
              <a:prstGeom prst="rect">
                <a:avLst/>
              </a:prstGeom>
              <a:noFill/>
              <a:ln/>
            </p:spPr>
            <p:txBody>
              <a:bodyPr wrap="none" lIns="0" tIns="0" rIns="0" bIns="0" rtlCol="0" anchor="t"/>
              <a:lstStyle/>
              <a:p>
                <a:pPr marL="0" indent="0" algn="ctr">
                  <a:lnSpc>
                    <a:spcPts val="1950"/>
                  </a:lnSpc>
                  <a:buNone/>
                </a:pPr>
                <a:r>
                  <a:rPr lang="en-US" b="1">
                    <a:solidFill>
                      <a:srgbClr val="DDEEE6"/>
                    </a:solidFill>
                    <a:latin typeface="Syne Bold" pitchFamily="34" charset="0"/>
                    <a:ea typeface="Syne Bold" pitchFamily="34" charset="-122"/>
                    <a:cs typeface="Syne Bold" pitchFamily="34" charset="-120"/>
                  </a:rPr>
                  <a:t>Data Preparation</a:t>
                </a:r>
                <a:endParaRPr lang="en-US"/>
              </a:p>
            </p:txBody>
          </p:sp>
          <p:sp>
            <p:nvSpPr>
              <p:cNvPr id="9" name="Text 4">
                <a:extLst>
                  <a:ext uri="{FF2B5EF4-FFF2-40B4-BE49-F238E27FC236}">
                    <a16:creationId xmlns:a16="http://schemas.microsoft.com/office/drawing/2014/main" id="{D9C98768-8B33-8829-2523-BDD9B8C82F1E}"/>
                  </a:ext>
                </a:extLst>
              </p:cNvPr>
              <p:cNvSpPr/>
              <p:nvPr/>
            </p:nvSpPr>
            <p:spPr>
              <a:xfrm>
                <a:off x="5180939" y="2730491"/>
                <a:ext cx="4879420" cy="482678"/>
              </a:xfrm>
              <a:prstGeom prst="rect">
                <a:avLst/>
              </a:prstGeom>
              <a:noFill/>
              <a:ln/>
            </p:spPr>
            <p:txBody>
              <a:bodyPr wrap="none" lIns="0" tIns="0" rIns="0" bIns="0" rtlCol="0" anchor="t"/>
              <a:lstStyle/>
              <a:p>
                <a:pPr marL="0" indent="0" algn="ctr">
                  <a:lnSpc>
                    <a:spcPts val="2000"/>
                  </a:lnSpc>
                  <a:buNone/>
                </a:pPr>
                <a:r>
                  <a:rPr lang="en-US" sz="1600">
                    <a:solidFill>
                      <a:srgbClr val="FFFDE6"/>
                    </a:solidFill>
                    <a:latin typeface="Overpass Light" pitchFamily="34" charset="0"/>
                    <a:ea typeface="Overpass Light" pitchFamily="34" charset="-122"/>
                    <a:cs typeface="Overpass Light" pitchFamily="34" charset="-120"/>
                  </a:rPr>
                  <a:t>Preprocess Reddit data &amp; perform robust feature engineering.</a:t>
                </a:r>
                <a:endParaRPr lang="en-US" sz="1600"/>
              </a:p>
            </p:txBody>
          </p:sp>
          <p:sp>
            <p:nvSpPr>
              <p:cNvPr id="12" name="Text 5">
                <a:extLst>
                  <a:ext uri="{FF2B5EF4-FFF2-40B4-BE49-F238E27FC236}">
                    <a16:creationId xmlns:a16="http://schemas.microsoft.com/office/drawing/2014/main" id="{D3CDE8BF-FB0D-3EDE-40F9-ADA8CBC0025A}"/>
                  </a:ext>
                </a:extLst>
              </p:cNvPr>
              <p:cNvSpPr/>
              <p:nvPr/>
            </p:nvSpPr>
            <p:spPr>
              <a:xfrm>
                <a:off x="6332273" y="3748979"/>
                <a:ext cx="2219325" cy="248007"/>
              </a:xfrm>
              <a:prstGeom prst="rect">
                <a:avLst/>
              </a:prstGeom>
              <a:noFill/>
              <a:ln/>
            </p:spPr>
            <p:txBody>
              <a:bodyPr wrap="none" lIns="0" tIns="0" rIns="0" bIns="0" rtlCol="0" anchor="t"/>
              <a:lstStyle/>
              <a:p>
                <a:pPr marL="0" indent="0" algn="ctr">
                  <a:lnSpc>
                    <a:spcPts val="1950"/>
                  </a:lnSpc>
                  <a:buNone/>
                </a:pPr>
                <a:r>
                  <a:rPr lang="en-US" b="1">
                    <a:solidFill>
                      <a:srgbClr val="DDEEE6"/>
                    </a:solidFill>
                    <a:latin typeface="Syne Bold" pitchFamily="34" charset="0"/>
                    <a:ea typeface="Syne Bold" pitchFamily="34" charset="-122"/>
                    <a:cs typeface="Syne Bold" pitchFamily="34" charset="-120"/>
                  </a:rPr>
                  <a:t>Model Development</a:t>
                </a:r>
                <a:endParaRPr lang="en-US"/>
              </a:p>
            </p:txBody>
          </p:sp>
          <p:sp>
            <p:nvSpPr>
              <p:cNvPr id="24" name="TextBox 23">
                <a:extLst>
                  <a:ext uri="{FF2B5EF4-FFF2-40B4-BE49-F238E27FC236}">
                    <a16:creationId xmlns:a16="http://schemas.microsoft.com/office/drawing/2014/main" id="{CB17B2A5-348A-9011-1D1C-E147A8827805}"/>
                  </a:ext>
                </a:extLst>
              </p:cNvPr>
              <p:cNvSpPr txBox="1"/>
              <p:nvPr/>
            </p:nvSpPr>
            <p:spPr>
              <a:xfrm>
                <a:off x="5257800" y="4114800"/>
                <a:ext cx="43971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DE6"/>
                    </a:solidFill>
                    <a:latin typeface="Overpass Light"/>
                  </a:rPr>
                  <a:t>Train classical ML models &amp; fine-tune BERT for optimal performance.</a:t>
                </a:r>
                <a:endParaRPr lang="en-US" sz="1600">
                  <a:ea typeface="Calibri" panose="020F0502020204030204"/>
                  <a:cs typeface="Calibri" panose="020F0502020204030204"/>
                </a:endParaRPr>
              </a:p>
            </p:txBody>
          </p:sp>
          <p:sp>
            <p:nvSpPr>
              <p:cNvPr id="26" name="Text 7">
                <a:extLst>
                  <a:ext uri="{FF2B5EF4-FFF2-40B4-BE49-F238E27FC236}">
                    <a16:creationId xmlns:a16="http://schemas.microsoft.com/office/drawing/2014/main" id="{6634C7E5-8634-1613-6566-8D3A4D0D9E1C}"/>
                  </a:ext>
                </a:extLst>
              </p:cNvPr>
              <p:cNvSpPr/>
              <p:nvPr/>
            </p:nvSpPr>
            <p:spPr>
              <a:xfrm>
                <a:off x="6438165" y="5212767"/>
                <a:ext cx="1984653" cy="248007"/>
              </a:xfrm>
              <a:prstGeom prst="rect">
                <a:avLst/>
              </a:prstGeom>
              <a:noFill/>
              <a:ln/>
            </p:spPr>
            <p:txBody>
              <a:bodyPr wrap="none" lIns="0" tIns="0" rIns="0" bIns="0" rtlCol="0" anchor="t"/>
              <a:lstStyle/>
              <a:p>
                <a:pPr marL="0" indent="0" algn="ctr">
                  <a:lnSpc>
                    <a:spcPts val="1950"/>
                  </a:lnSpc>
                  <a:buNone/>
                </a:pPr>
                <a:r>
                  <a:rPr lang="en-US" b="1">
                    <a:solidFill>
                      <a:srgbClr val="DDEEE6"/>
                    </a:solidFill>
                    <a:latin typeface="Syne Bold" pitchFamily="34" charset="0"/>
                    <a:ea typeface="Syne Bold" pitchFamily="34" charset="-122"/>
                    <a:cs typeface="Syne Bold" pitchFamily="34" charset="-120"/>
                  </a:rPr>
                  <a:t>Explainability</a:t>
                </a:r>
                <a:endParaRPr lang="en-US"/>
              </a:p>
            </p:txBody>
          </p:sp>
          <p:sp>
            <p:nvSpPr>
              <p:cNvPr id="28" name="Text 4">
                <a:extLst>
                  <a:ext uri="{FF2B5EF4-FFF2-40B4-BE49-F238E27FC236}">
                    <a16:creationId xmlns:a16="http://schemas.microsoft.com/office/drawing/2014/main" id="{5500BDCD-5A6D-DAB4-1141-460F32A14158}"/>
                  </a:ext>
                </a:extLst>
              </p:cNvPr>
              <p:cNvSpPr/>
              <p:nvPr/>
            </p:nvSpPr>
            <p:spPr>
              <a:xfrm>
                <a:off x="4844060" y="5713723"/>
                <a:ext cx="5565219" cy="254079"/>
              </a:xfrm>
              <a:prstGeom prst="rect">
                <a:avLst/>
              </a:prstGeom>
              <a:noFill/>
              <a:ln/>
            </p:spPr>
            <p:txBody>
              <a:bodyPr wrap="none" lIns="0" tIns="0" rIns="0" bIns="0" rtlCol="0" anchor="t"/>
              <a:lstStyle/>
              <a:p>
                <a:pPr marL="0" indent="0" algn="ctr">
                  <a:lnSpc>
                    <a:spcPts val="2000"/>
                  </a:lnSpc>
                  <a:buNone/>
                </a:pPr>
                <a:r>
                  <a:rPr lang="en-US" sz="1600">
                    <a:solidFill>
                      <a:srgbClr val="FFFDE6"/>
                    </a:solidFill>
                    <a:latin typeface="Overpass Light"/>
                    <a:ea typeface="Overpass Light" pitchFamily="34" charset="-122"/>
                    <a:cs typeface="Overpass Light" pitchFamily="34" charset="-120"/>
                  </a:rPr>
                  <a:t>Preprocess Reddit data &amp; perform robust feature engineering.</a:t>
                </a:r>
                <a:endParaRPr lang="en-US" sz="1600">
                  <a:latin typeface="Overpass Light"/>
                </a:endParaRPr>
              </a:p>
            </p:txBody>
          </p:sp>
          <p:sp>
            <p:nvSpPr>
              <p:cNvPr id="30" name="Text 9">
                <a:extLst>
                  <a:ext uri="{FF2B5EF4-FFF2-40B4-BE49-F238E27FC236}">
                    <a16:creationId xmlns:a16="http://schemas.microsoft.com/office/drawing/2014/main" id="{8DB05B89-4977-AC43-40A3-5A142C920CF8}"/>
                  </a:ext>
                </a:extLst>
              </p:cNvPr>
              <p:cNvSpPr/>
              <p:nvPr/>
            </p:nvSpPr>
            <p:spPr>
              <a:xfrm>
                <a:off x="6444925" y="6728000"/>
                <a:ext cx="1984653" cy="248007"/>
              </a:xfrm>
              <a:prstGeom prst="rect">
                <a:avLst/>
              </a:prstGeom>
              <a:noFill/>
              <a:ln/>
            </p:spPr>
            <p:txBody>
              <a:bodyPr wrap="none" lIns="0" tIns="0" rIns="0" bIns="0" rtlCol="0" anchor="t"/>
              <a:lstStyle/>
              <a:p>
                <a:pPr marL="0" indent="0" algn="ctr">
                  <a:lnSpc>
                    <a:spcPts val="1950"/>
                  </a:lnSpc>
                  <a:buNone/>
                </a:pPr>
                <a:r>
                  <a:rPr lang="en-US" b="1">
                    <a:solidFill>
                      <a:srgbClr val="DDEEE6"/>
                    </a:solidFill>
                    <a:latin typeface="Syne Bold" pitchFamily="34" charset="0"/>
                    <a:ea typeface="Syne Bold" pitchFamily="34" charset="-122"/>
                    <a:cs typeface="Syne Bold" pitchFamily="34" charset="-120"/>
                  </a:rPr>
                  <a:t>Deployment</a:t>
                </a:r>
                <a:endParaRPr lang="en-US"/>
              </a:p>
            </p:txBody>
          </p:sp>
          <p:sp>
            <p:nvSpPr>
              <p:cNvPr id="35" name="TextBox 34">
                <a:extLst>
                  <a:ext uri="{FF2B5EF4-FFF2-40B4-BE49-F238E27FC236}">
                    <a16:creationId xmlns:a16="http://schemas.microsoft.com/office/drawing/2014/main" id="{7B85C9C4-3EDD-E847-A6DD-E154B79C0022}"/>
                  </a:ext>
                </a:extLst>
              </p:cNvPr>
              <p:cNvSpPr txBox="1"/>
              <p:nvPr/>
            </p:nvSpPr>
            <p:spPr>
              <a:xfrm>
                <a:off x="5378824" y="7083047"/>
                <a:ext cx="44913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FFFFFF"/>
                    </a:solidFill>
                    <a:latin typeface="Overpass Light"/>
                  </a:rPr>
                  <a:t>Develop an intuitive dashboard &amp; chatbot for demonstration.</a:t>
                </a:r>
                <a:endParaRPr lang="en-US" sz="1600"/>
              </a:p>
            </p:txBody>
          </p:sp>
        </p:grpSp>
        <p:pic>
          <p:nvPicPr>
            <p:cNvPr id="40" name="Picture 39">
              <a:extLst>
                <a:ext uri="{FF2B5EF4-FFF2-40B4-BE49-F238E27FC236}">
                  <a16:creationId xmlns:a16="http://schemas.microsoft.com/office/drawing/2014/main" id="{91FE4AFB-B385-0E7F-77A1-1F2693476FD2}"/>
                </a:ext>
              </a:extLst>
            </p:cNvPr>
            <p:cNvPicPr>
              <a:picLocks noChangeAspect="1"/>
            </p:cNvPicPr>
            <p:nvPr/>
          </p:nvPicPr>
          <p:blipFill>
            <a:blip r:embed="rId3"/>
            <a:stretch>
              <a:fillRect/>
            </a:stretch>
          </p:blipFill>
          <p:spPr>
            <a:xfrm>
              <a:off x="321887" y="5953686"/>
              <a:ext cx="1669117" cy="1526243"/>
            </a:xfrm>
            <a:prstGeom prst="rect">
              <a:avLst/>
            </a:prstGeom>
          </p:spPr>
        </p:pic>
        <p:pic>
          <p:nvPicPr>
            <p:cNvPr id="41" name="Picture 40" descr="A black and green sign with green outline&#10;&#10;AI-generated content may be incorrect.">
              <a:extLst>
                <a:ext uri="{FF2B5EF4-FFF2-40B4-BE49-F238E27FC236}">
                  <a16:creationId xmlns:a16="http://schemas.microsoft.com/office/drawing/2014/main" id="{DF642A1E-FE91-7A57-4765-96B0D4F913B8}"/>
                </a:ext>
              </a:extLst>
            </p:cNvPr>
            <p:cNvPicPr>
              <a:picLocks noChangeAspect="1"/>
            </p:cNvPicPr>
            <p:nvPr/>
          </p:nvPicPr>
          <p:blipFill>
            <a:blip r:embed="rId4"/>
            <a:stretch>
              <a:fillRect/>
            </a:stretch>
          </p:blipFill>
          <p:spPr>
            <a:xfrm>
              <a:off x="1494024" y="3481666"/>
              <a:ext cx="1670798" cy="1522880"/>
            </a:xfrm>
            <a:prstGeom prst="rect">
              <a:avLst/>
            </a:prstGeom>
          </p:spPr>
        </p:pic>
        <p:pic>
          <p:nvPicPr>
            <p:cNvPr id="42" name="Picture 41" descr="A black square with yellow and orange text&#10;&#10;AI-generated content may be incorrect.">
              <a:extLst>
                <a:ext uri="{FF2B5EF4-FFF2-40B4-BE49-F238E27FC236}">
                  <a16:creationId xmlns:a16="http://schemas.microsoft.com/office/drawing/2014/main" id="{D43588AC-E0A1-2D81-50CC-BF23F48131A6}"/>
                </a:ext>
              </a:extLst>
            </p:cNvPr>
            <p:cNvPicPr>
              <a:picLocks noChangeAspect="1"/>
            </p:cNvPicPr>
            <p:nvPr/>
          </p:nvPicPr>
          <p:blipFill>
            <a:blip r:embed="rId5"/>
            <a:stretch>
              <a:fillRect/>
            </a:stretch>
          </p:blipFill>
          <p:spPr>
            <a:xfrm>
              <a:off x="5274888" y="2717425"/>
              <a:ext cx="1522880" cy="1513355"/>
            </a:xfrm>
            <a:prstGeom prst="rect">
              <a:avLst/>
            </a:prstGeom>
          </p:spPr>
        </p:pic>
        <p:pic>
          <p:nvPicPr>
            <p:cNvPr id="43" name="Picture 42" descr="A black square with orange and white text&#10;&#10;AI-generated content may be incorrect.">
              <a:extLst>
                <a:ext uri="{FF2B5EF4-FFF2-40B4-BE49-F238E27FC236}">
                  <a16:creationId xmlns:a16="http://schemas.microsoft.com/office/drawing/2014/main" id="{74240CB1-188F-D961-508F-9C1D72F15896}"/>
                </a:ext>
              </a:extLst>
            </p:cNvPr>
            <p:cNvPicPr>
              <a:picLocks noChangeAspect="1"/>
            </p:cNvPicPr>
            <p:nvPr/>
          </p:nvPicPr>
          <p:blipFill>
            <a:blip r:embed="rId6"/>
            <a:stretch>
              <a:fillRect/>
            </a:stretch>
          </p:blipFill>
          <p:spPr>
            <a:xfrm>
              <a:off x="3663483" y="5449421"/>
              <a:ext cx="1545852" cy="1513355"/>
            </a:xfrm>
            <a:prstGeom prst="rect">
              <a:avLst/>
            </a:prstGeom>
          </p:spPr>
        </p:pic>
        <p:cxnSp>
          <p:nvCxnSpPr>
            <p:cNvPr id="45" name="Connector: Elbow 44">
              <a:extLst>
                <a:ext uri="{FF2B5EF4-FFF2-40B4-BE49-F238E27FC236}">
                  <a16:creationId xmlns:a16="http://schemas.microsoft.com/office/drawing/2014/main" id="{B18B8825-5CE7-99FF-6642-5AFC76AE3473}"/>
                </a:ext>
              </a:extLst>
            </p:cNvPr>
            <p:cNvCxnSpPr/>
            <p:nvPr/>
          </p:nvCxnSpPr>
          <p:spPr>
            <a:xfrm flipH="1">
              <a:off x="1075300" y="4405149"/>
              <a:ext cx="423598" cy="1532376"/>
            </a:xfrm>
            <a:prstGeom prst="bentConnector3">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6" name="Connector: Elbow 45">
              <a:extLst>
                <a:ext uri="{FF2B5EF4-FFF2-40B4-BE49-F238E27FC236}">
                  <a16:creationId xmlns:a16="http://schemas.microsoft.com/office/drawing/2014/main" id="{D00A5C4B-7FBE-5F8D-D139-C46790BE78AF}"/>
                </a:ext>
              </a:extLst>
            </p:cNvPr>
            <p:cNvCxnSpPr/>
            <p:nvPr/>
          </p:nvCxnSpPr>
          <p:spPr>
            <a:xfrm>
              <a:off x="3158606" y="4385086"/>
              <a:ext cx="470430" cy="1545701"/>
            </a:xfrm>
            <a:prstGeom prst="bentConnector3">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ED86BC96-ABF0-DA38-C65E-D5BBC42F5223}"/>
                </a:ext>
              </a:extLst>
            </p:cNvPr>
            <p:cNvCxnSpPr/>
            <p:nvPr/>
          </p:nvCxnSpPr>
          <p:spPr>
            <a:xfrm>
              <a:off x="4791698" y="3518076"/>
              <a:ext cx="3361" cy="1908678"/>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675D0D07-6DAF-A7D1-E6CE-7483B1B0B240}"/>
                </a:ext>
              </a:extLst>
            </p:cNvPr>
            <p:cNvCxnSpPr>
              <a:cxnSpLocks/>
            </p:cNvCxnSpPr>
            <p:nvPr/>
          </p:nvCxnSpPr>
          <p:spPr>
            <a:xfrm flipH="1" flipV="1">
              <a:off x="4795058" y="3517272"/>
              <a:ext cx="494181" cy="803"/>
            </a:xfrm>
            <a:prstGeom prst="straightConnector1">
              <a:avLst/>
            </a:prstGeom>
            <a:ln>
              <a:solidFill>
                <a:schemeClr val="bg1"/>
              </a:solidFill>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395111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48653"/>
            <a:ext cx="5310307" cy="602456"/>
          </a:xfrm>
          <a:prstGeom prst="rect">
            <a:avLst/>
          </a:prstGeom>
          <a:noFill/>
          <a:ln/>
        </p:spPr>
        <p:txBody>
          <a:bodyPr wrap="none" lIns="0" tIns="0" rIns="0" bIns="0" rtlCol="0" anchor="t"/>
          <a:lstStyle/>
          <a:p>
            <a:pPr marL="0" indent="0" algn="l">
              <a:lnSpc>
                <a:spcPts val="4700"/>
              </a:lnSpc>
              <a:buNone/>
            </a:pPr>
            <a:r>
              <a:rPr lang="en-US" sz="3750" b="1">
                <a:solidFill>
                  <a:srgbClr val="233939"/>
                </a:solidFill>
                <a:latin typeface="Syne Bold" pitchFamily="34" charset="0"/>
                <a:ea typeface="Syne Bold" pitchFamily="34" charset="-122"/>
                <a:cs typeface="Syne Bold" pitchFamily="34" charset="-120"/>
              </a:rPr>
              <a:t>Research Questions</a:t>
            </a:r>
            <a:endParaRPr lang="en-US" sz="3750"/>
          </a:p>
        </p:txBody>
      </p:sp>
      <p:pic>
        <p:nvPicPr>
          <p:cNvPr id="4" name="Image 1" descr="preencoded.png"/>
          <p:cNvPicPr>
            <a:picLocks noChangeAspect="1"/>
          </p:cNvPicPr>
          <p:nvPr/>
        </p:nvPicPr>
        <p:blipFill>
          <a:blip r:embed="rId4"/>
          <a:stretch>
            <a:fillRect/>
          </a:stretch>
        </p:blipFill>
        <p:spPr>
          <a:xfrm>
            <a:off x="793790" y="1540312"/>
            <a:ext cx="481965" cy="481965"/>
          </a:xfrm>
          <a:prstGeom prst="rect">
            <a:avLst/>
          </a:prstGeom>
        </p:spPr>
      </p:pic>
      <p:sp>
        <p:nvSpPr>
          <p:cNvPr id="5" name="Text 1"/>
          <p:cNvSpPr/>
          <p:nvPr/>
        </p:nvSpPr>
        <p:spPr>
          <a:xfrm>
            <a:off x="793790" y="2263259"/>
            <a:ext cx="3383756" cy="301228"/>
          </a:xfrm>
          <a:prstGeom prst="rect">
            <a:avLst/>
          </a:prstGeom>
          <a:noFill/>
          <a:ln/>
        </p:spPr>
        <p:txBody>
          <a:bodyPr wrap="none" lIns="0" tIns="0" rIns="0" bIns="0" rtlCol="0" anchor="t"/>
          <a:lstStyle/>
          <a:p>
            <a:pPr marL="0" indent="0" algn="l">
              <a:lnSpc>
                <a:spcPts val="2350"/>
              </a:lnSpc>
              <a:buNone/>
            </a:pPr>
            <a:r>
              <a:rPr lang="en-US" sz="1850" b="1">
                <a:solidFill>
                  <a:srgbClr val="3B4E4E"/>
                </a:solidFill>
                <a:latin typeface="Syne Bold" pitchFamily="34" charset="0"/>
                <a:ea typeface="Syne Bold" pitchFamily="34" charset="-122"/>
                <a:cs typeface="Syne Bold" pitchFamily="34" charset="-120"/>
              </a:rPr>
              <a:t>Classifying Mental Health</a:t>
            </a:r>
            <a:endParaRPr lang="en-US" sz="1850"/>
          </a:p>
        </p:txBody>
      </p:sp>
      <p:sp>
        <p:nvSpPr>
          <p:cNvPr id="6" name="Text 2"/>
          <p:cNvSpPr/>
          <p:nvPr/>
        </p:nvSpPr>
        <p:spPr>
          <a:xfrm>
            <a:off x="793790" y="2680097"/>
            <a:ext cx="7556421" cy="616744"/>
          </a:xfrm>
          <a:prstGeom prst="rect">
            <a:avLst/>
          </a:prstGeom>
          <a:noFill/>
          <a:ln/>
        </p:spPr>
        <p:txBody>
          <a:bodyPr wrap="square" lIns="0" tIns="0" rIns="0" bIns="0" rtlCol="0" anchor="t"/>
          <a:lstStyle/>
          <a:p>
            <a:pPr marL="0" indent="0" algn="l">
              <a:lnSpc>
                <a:spcPts val="2400"/>
              </a:lnSpc>
              <a:buNone/>
            </a:pPr>
            <a:r>
              <a:rPr lang="en-US" sz="1500">
                <a:solidFill>
                  <a:srgbClr val="3B4E4E"/>
                </a:solidFill>
                <a:latin typeface="Overpass Light" pitchFamily="34" charset="0"/>
                <a:ea typeface="Overpass Light" pitchFamily="34" charset="-122"/>
                <a:cs typeface="Overpass Light" pitchFamily="34" charset="-120"/>
              </a:rPr>
              <a:t>Can social media posts be accurately classified into mental health categories using interpretable machine learning models?</a:t>
            </a:r>
            <a:endParaRPr lang="en-US" sz="1500"/>
          </a:p>
        </p:txBody>
      </p:sp>
      <p:pic>
        <p:nvPicPr>
          <p:cNvPr id="7" name="Image 2" descr="preencoded.png"/>
          <p:cNvPicPr>
            <a:picLocks noChangeAspect="1"/>
          </p:cNvPicPr>
          <p:nvPr/>
        </p:nvPicPr>
        <p:blipFill>
          <a:blip r:embed="rId5"/>
          <a:stretch>
            <a:fillRect/>
          </a:stretch>
        </p:blipFill>
        <p:spPr>
          <a:xfrm>
            <a:off x="793790" y="3682365"/>
            <a:ext cx="481965" cy="481965"/>
          </a:xfrm>
          <a:prstGeom prst="rect">
            <a:avLst/>
          </a:prstGeom>
        </p:spPr>
      </p:pic>
      <p:sp>
        <p:nvSpPr>
          <p:cNvPr id="8" name="Text 3"/>
          <p:cNvSpPr/>
          <p:nvPr/>
        </p:nvSpPr>
        <p:spPr>
          <a:xfrm>
            <a:off x="793790" y="4405313"/>
            <a:ext cx="2491026" cy="301228"/>
          </a:xfrm>
          <a:prstGeom prst="rect">
            <a:avLst/>
          </a:prstGeom>
          <a:noFill/>
          <a:ln/>
        </p:spPr>
        <p:txBody>
          <a:bodyPr wrap="none" lIns="0" tIns="0" rIns="0" bIns="0" rtlCol="0" anchor="t"/>
          <a:lstStyle/>
          <a:p>
            <a:pPr marL="0" indent="0" algn="l">
              <a:lnSpc>
                <a:spcPts val="2350"/>
              </a:lnSpc>
              <a:buNone/>
            </a:pPr>
            <a:r>
              <a:rPr lang="en-US" sz="1850" b="1">
                <a:solidFill>
                  <a:srgbClr val="3B4E4E"/>
                </a:solidFill>
                <a:latin typeface="Syne Bold" pitchFamily="34" charset="0"/>
                <a:ea typeface="Syne Bold" pitchFamily="34" charset="-122"/>
                <a:cs typeface="Syne Bold" pitchFamily="34" charset="-120"/>
              </a:rPr>
              <a:t>Linguistic Features</a:t>
            </a:r>
            <a:endParaRPr lang="en-US" sz="1850"/>
          </a:p>
        </p:txBody>
      </p:sp>
      <p:sp>
        <p:nvSpPr>
          <p:cNvPr id="9" name="Text 4"/>
          <p:cNvSpPr/>
          <p:nvPr/>
        </p:nvSpPr>
        <p:spPr>
          <a:xfrm>
            <a:off x="793790" y="4822150"/>
            <a:ext cx="7556421" cy="616744"/>
          </a:xfrm>
          <a:prstGeom prst="rect">
            <a:avLst/>
          </a:prstGeom>
          <a:noFill/>
          <a:ln/>
        </p:spPr>
        <p:txBody>
          <a:bodyPr wrap="square" lIns="0" tIns="0" rIns="0" bIns="0" rtlCol="0" anchor="t"/>
          <a:lstStyle/>
          <a:p>
            <a:pPr marL="0" indent="0" algn="l">
              <a:lnSpc>
                <a:spcPts val="2400"/>
              </a:lnSpc>
              <a:buNone/>
            </a:pPr>
            <a:r>
              <a:rPr lang="en-US" sz="1500">
                <a:solidFill>
                  <a:srgbClr val="3B4E4E"/>
                </a:solidFill>
                <a:latin typeface="Overpass Light" pitchFamily="34" charset="0"/>
                <a:ea typeface="Overpass Light" pitchFamily="34" charset="-122"/>
                <a:cs typeface="Overpass Light" pitchFamily="34" charset="-120"/>
              </a:rPr>
              <a:t>Which linguistic features, such as keywords and emotional tone, are most indicative of mental health disorders in social media data?</a:t>
            </a:r>
            <a:endParaRPr lang="en-US" sz="1500"/>
          </a:p>
        </p:txBody>
      </p:sp>
      <p:pic>
        <p:nvPicPr>
          <p:cNvPr id="10" name="Image 3" descr="preencoded.png"/>
          <p:cNvPicPr>
            <a:picLocks noChangeAspect="1"/>
          </p:cNvPicPr>
          <p:nvPr/>
        </p:nvPicPr>
        <p:blipFill>
          <a:blip r:embed="rId6"/>
          <a:stretch>
            <a:fillRect/>
          </a:stretch>
        </p:blipFill>
        <p:spPr>
          <a:xfrm>
            <a:off x="793790" y="5824418"/>
            <a:ext cx="481965" cy="481965"/>
          </a:xfrm>
          <a:prstGeom prst="rect">
            <a:avLst/>
          </a:prstGeom>
        </p:spPr>
      </p:pic>
      <p:sp>
        <p:nvSpPr>
          <p:cNvPr id="11" name="Text 5"/>
          <p:cNvSpPr/>
          <p:nvPr/>
        </p:nvSpPr>
        <p:spPr>
          <a:xfrm>
            <a:off x="793790" y="6547366"/>
            <a:ext cx="2536627" cy="301228"/>
          </a:xfrm>
          <a:prstGeom prst="rect">
            <a:avLst/>
          </a:prstGeom>
          <a:noFill/>
          <a:ln/>
        </p:spPr>
        <p:txBody>
          <a:bodyPr wrap="none" lIns="0" tIns="0" rIns="0" bIns="0" rtlCol="0" anchor="t"/>
          <a:lstStyle/>
          <a:p>
            <a:pPr marL="0" indent="0" algn="l">
              <a:lnSpc>
                <a:spcPts val="2350"/>
              </a:lnSpc>
              <a:buNone/>
            </a:pPr>
            <a:r>
              <a:rPr lang="en-US" sz="1850" b="1">
                <a:solidFill>
                  <a:srgbClr val="3B4E4E"/>
                </a:solidFill>
                <a:latin typeface="Syne Bold" pitchFamily="34" charset="0"/>
                <a:ea typeface="Syne Bold" pitchFamily="34" charset="-122"/>
                <a:cs typeface="Syne Bold" pitchFamily="34" charset="-120"/>
              </a:rPr>
              <a:t>Model Comparison</a:t>
            </a:r>
            <a:endParaRPr lang="en-US" sz="1850"/>
          </a:p>
        </p:txBody>
      </p:sp>
      <p:sp>
        <p:nvSpPr>
          <p:cNvPr id="12" name="Text 6"/>
          <p:cNvSpPr/>
          <p:nvPr/>
        </p:nvSpPr>
        <p:spPr>
          <a:xfrm>
            <a:off x="793790" y="6964204"/>
            <a:ext cx="7556421" cy="616744"/>
          </a:xfrm>
          <a:prstGeom prst="rect">
            <a:avLst/>
          </a:prstGeom>
          <a:noFill/>
          <a:ln/>
        </p:spPr>
        <p:txBody>
          <a:bodyPr wrap="square" lIns="0" tIns="0" rIns="0" bIns="0" rtlCol="0" anchor="t"/>
          <a:lstStyle/>
          <a:p>
            <a:pPr marL="0" indent="0" algn="l">
              <a:lnSpc>
                <a:spcPts val="2400"/>
              </a:lnSpc>
              <a:buNone/>
            </a:pPr>
            <a:r>
              <a:rPr lang="en-US" sz="1500">
                <a:solidFill>
                  <a:srgbClr val="3B4E4E"/>
                </a:solidFill>
                <a:latin typeface="Overpass Light" pitchFamily="34" charset="0"/>
                <a:ea typeface="Overpass Light" pitchFamily="34" charset="-122"/>
                <a:cs typeface="Overpass Light" pitchFamily="34" charset="-120"/>
              </a:rPr>
              <a:t>How do interpretable models (Decision Trees, Rule-Fit) compare to advanced models like BERT in terms of accuracy and explainability for mental health classification?</a:t>
            </a:r>
            <a:endParaRPr lang="en-US"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17019"/>
            <a:ext cx="10567868" cy="708779"/>
          </a:xfrm>
          <a:prstGeom prst="rect">
            <a:avLst/>
          </a:prstGeom>
          <a:noFill/>
          <a:ln/>
        </p:spPr>
        <p:txBody>
          <a:bodyPr wrap="none" lIns="0" tIns="0" rIns="0" bIns="0" rtlCol="0" anchor="t"/>
          <a:lstStyle/>
          <a:p>
            <a:pPr marL="0" indent="0" algn="l">
              <a:lnSpc>
                <a:spcPts val="5550"/>
              </a:lnSpc>
              <a:buNone/>
            </a:pPr>
            <a:r>
              <a:rPr lang="en-US" sz="4450" b="1">
                <a:solidFill>
                  <a:srgbClr val="233939"/>
                </a:solidFill>
                <a:latin typeface="Syne Bold" pitchFamily="34" charset="0"/>
                <a:ea typeface="Syne Bold" pitchFamily="34" charset="-122"/>
                <a:cs typeface="Syne Bold" pitchFamily="34" charset="-120"/>
              </a:rPr>
              <a:t>Dataset: Reddit Posts (2017 - 2018)</a:t>
            </a:r>
            <a:endParaRPr lang="en-US" sz="4450"/>
          </a:p>
        </p:txBody>
      </p:sp>
      <p:pic>
        <p:nvPicPr>
          <p:cNvPr id="3" name="Image 0" descr="preencoded.png"/>
          <p:cNvPicPr>
            <a:picLocks noChangeAspect="1"/>
          </p:cNvPicPr>
          <p:nvPr/>
        </p:nvPicPr>
        <p:blipFill>
          <a:blip r:embed="rId3"/>
          <a:stretch>
            <a:fillRect/>
          </a:stretch>
        </p:blipFill>
        <p:spPr>
          <a:xfrm>
            <a:off x="793790" y="2221111"/>
            <a:ext cx="3978116" cy="4405819"/>
          </a:xfrm>
          <a:prstGeom prst="rect">
            <a:avLst/>
          </a:prstGeom>
        </p:spPr>
      </p:pic>
      <p:sp>
        <p:nvSpPr>
          <p:cNvPr id="4" name="Text 1"/>
          <p:cNvSpPr/>
          <p:nvPr/>
        </p:nvSpPr>
        <p:spPr>
          <a:xfrm>
            <a:off x="793790" y="6454378"/>
            <a:ext cx="3978116" cy="362903"/>
          </a:xfrm>
          <a:prstGeom prst="rect">
            <a:avLst/>
          </a:prstGeom>
          <a:noFill/>
          <a:ln/>
        </p:spPr>
        <p:txBody>
          <a:bodyPr wrap="none" lIns="0" tIns="0" rIns="0" bIns="0" rtlCol="0" anchor="t"/>
          <a:lstStyle/>
          <a:p>
            <a:pPr marL="0" indent="0" algn="l">
              <a:lnSpc>
                <a:spcPts val="2850"/>
              </a:lnSpc>
              <a:buNone/>
            </a:pPr>
            <a:endParaRPr lang="en-US" sz="1750"/>
          </a:p>
        </p:txBody>
      </p:sp>
      <p:sp>
        <p:nvSpPr>
          <p:cNvPr id="5" name="Text 2"/>
          <p:cNvSpPr/>
          <p:nvPr/>
        </p:nvSpPr>
        <p:spPr>
          <a:xfrm>
            <a:off x="5332928" y="2465000"/>
            <a:ext cx="3978116" cy="685792"/>
          </a:xfrm>
          <a:prstGeom prst="rect">
            <a:avLst/>
          </a:prstGeom>
          <a:noFill/>
          <a:ln/>
        </p:spPr>
        <p:txBody>
          <a:bodyPr wrap="square" lIns="0" tIns="0" rIns="0" bIns="0" rtlCol="0" anchor="t"/>
          <a:lstStyle/>
          <a:p>
            <a:pPr marL="342900" indent="-342900" algn="l">
              <a:buSzPct val="100000"/>
              <a:buChar char="•"/>
            </a:pPr>
            <a:r>
              <a:rPr lang="en-US" b="1">
                <a:solidFill>
                  <a:srgbClr val="3B4E4E"/>
                </a:solidFill>
                <a:latin typeface="Overpass Light"/>
                <a:ea typeface="Overpass Light" pitchFamily="34" charset="-122"/>
                <a:cs typeface="Overpass Light" pitchFamily="34" charset="-120"/>
              </a:rPr>
              <a:t>Source:</a:t>
            </a:r>
            <a:r>
              <a:rPr lang="en-US">
                <a:solidFill>
                  <a:srgbClr val="3B4E4E"/>
                </a:solidFill>
                <a:latin typeface="Overpass Light"/>
                <a:ea typeface="Overpass Light" pitchFamily="34" charset="-122"/>
                <a:cs typeface="Overpass Light" pitchFamily="34" charset="-120"/>
              </a:rPr>
              <a:t> 2017–2018 of Reddit  </a:t>
            </a:r>
            <a:endParaRPr lang="en-US">
              <a:latin typeface="Overpass Light"/>
            </a:endParaRPr>
          </a:p>
        </p:txBody>
      </p:sp>
      <p:sp>
        <p:nvSpPr>
          <p:cNvPr id="6" name="Text 3"/>
          <p:cNvSpPr/>
          <p:nvPr/>
        </p:nvSpPr>
        <p:spPr>
          <a:xfrm>
            <a:off x="5332928" y="3200592"/>
            <a:ext cx="3978116" cy="892269"/>
          </a:xfrm>
          <a:prstGeom prst="rect">
            <a:avLst/>
          </a:prstGeom>
          <a:noFill/>
          <a:ln/>
        </p:spPr>
        <p:txBody>
          <a:bodyPr wrap="square" lIns="0" tIns="0" rIns="0" bIns="0" rtlCol="0" anchor="t"/>
          <a:lstStyle/>
          <a:p>
            <a:pPr marL="342900" indent="-342900">
              <a:lnSpc>
                <a:spcPts val="2850"/>
              </a:lnSpc>
              <a:buSzPct val="100000"/>
              <a:buFont typeface="Arial"/>
              <a:buChar char="•"/>
            </a:pPr>
            <a:r>
              <a:rPr lang="en-US" b="1">
                <a:solidFill>
                  <a:srgbClr val="3B4E4E"/>
                </a:solidFill>
                <a:latin typeface="Overpass Light"/>
                <a:ea typeface="Overpass Light" pitchFamily="34" charset="-122"/>
                <a:cs typeface="Overpass Light" pitchFamily="34" charset="-120"/>
              </a:rPr>
              <a:t>Size:</a:t>
            </a:r>
            <a:r>
              <a:rPr lang="en-US">
                <a:solidFill>
                  <a:srgbClr val="3B4E4E"/>
                </a:solidFill>
                <a:latin typeface="Overpass Light"/>
                <a:ea typeface="Overpass Light" pitchFamily="34" charset="-122"/>
                <a:cs typeface="Overpass Light" pitchFamily="34" charset="-120"/>
              </a:rPr>
              <a:t> Over </a:t>
            </a:r>
            <a:r>
              <a:rPr lang="en-US">
                <a:solidFill>
                  <a:srgbClr val="3B4E4E"/>
                </a:solidFill>
                <a:ea typeface="+mn-lt"/>
                <a:cs typeface="+mn-lt"/>
              </a:rPr>
              <a:t>488,738 </a:t>
            </a:r>
            <a:r>
              <a:rPr lang="en-US">
                <a:solidFill>
                  <a:srgbClr val="3B4E4E"/>
                </a:solidFill>
                <a:latin typeface="Overpass Light"/>
                <a:ea typeface="Overpass Light" pitchFamily="34" charset="-122"/>
                <a:cs typeface="Overpass Light" pitchFamily="34" charset="-120"/>
              </a:rPr>
              <a:t>unique posts</a:t>
            </a:r>
            <a:endParaRPr lang="en-US">
              <a:latin typeface="Overpass Light"/>
              <a:ea typeface="Calibri"/>
              <a:cs typeface="Calibri"/>
            </a:endParaRPr>
          </a:p>
        </p:txBody>
      </p:sp>
      <p:sp>
        <p:nvSpPr>
          <p:cNvPr id="7" name="Text 4"/>
          <p:cNvSpPr/>
          <p:nvPr/>
        </p:nvSpPr>
        <p:spPr>
          <a:xfrm>
            <a:off x="5332928" y="4083668"/>
            <a:ext cx="3978116" cy="2750551"/>
          </a:xfrm>
          <a:prstGeom prst="rect">
            <a:avLst/>
          </a:prstGeom>
          <a:noFill/>
          <a:ln/>
        </p:spPr>
        <p:txBody>
          <a:bodyPr wrap="square" lIns="0" tIns="0" rIns="0" bIns="0" rtlCol="0" anchor="t"/>
          <a:lstStyle/>
          <a:p>
            <a:pPr marL="342900" indent="-342900" algn="l">
              <a:lnSpc>
                <a:spcPct val="150000"/>
              </a:lnSpc>
              <a:buSzPct val="100000"/>
              <a:buChar char="•"/>
            </a:pPr>
            <a:r>
              <a:rPr lang="en-US" b="1">
                <a:solidFill>
                  <a:srgbClr val="3B4E4E"/>
                </a:solidFill>
                <a:latin typeface="Overpass Light"/>
                <a:ea typeface="Overpass Light" pitchFamily="34" charset="-122"/>
                <a:cs typeface="Overpass Light" pitchFamily="34" charset="-120"/>
              </a:rPr>
              <a:t>Categories:</a:t>
            </a:r>
            <a:r>
              <a:rPr lang="en-US">
                <a:solidFill>
                  <a:srgbClr val="3B4E4E"/>
                </a:solidFill>
                <a:latin typeface="Overpass Light"/>
                <a:ea typeface="Overpass Light" pitchFamily="34" charset="-122"/>
                <a:cs typeface="Overpass Light" pitchFamily="34" charset="-120"/>
              </a:rPr>
              <a:t> Depression, Anxiety, Bipolar, BPD (Borderline Personality Disorder), Schizophrenia, Autism, and a general "Mental-health" category.</a:t>
            </a:r>
            <a:endParaRPr lang="en-US">
              <a:latin typeface="Overpass Light"/>
            </a:endParaRPr>
          </a:p>
        </p:txBody>
      </p:sp>
      <p:grpSp>
        <p:nvGrpSpPr>
          <p:cNvPr id="15" name="Group 14">
            <a:extLst>
              <a:ext uri="{FF2B5EF4-FFF2-40B4-BE49-F238E27FC236}">
                <a16:creationId xmlns:a16="http://schemas.microsoft.com/office/drawing/2014/main" id="{A59711BF-732D-4EBF-26CB-71BC22DF3389}"/>
              </a:ext>
            </a:extLst>
          </p:cNvPr>
          <p:cNvGrpSpPr/>
          <p:nvPr/>
        </p:nvGrpSpPr>
        <p:grpSpPr>
          <a:xfrm>
            <a:off x="9872067" y="2221111"/>
            <a:ext cx="3978116" cy="4836319"/>
            <a:chOff x="9872067" y="2221111"/>
            <a:chExt cx="3978116" cy="4836319"/>
          </a:xfrm>
        </p:grpSpPr>
        <p:sp>
          <p:nvSpPr>
            <p:cNvPr id="8" name="Shape 5"/>
            <p:cNvSpPr/>
            <p:nvPr/>
          </p:nvSpPr>
          <p:spPr>
            <a:xfrm>
              <a:off x="9872067" y="2221111"/>
              <a:ext cx="3978116" cy="4836319"/>
            </a:xfrm>
            <a:prstGeom prst="roundRect">
              <a:avLst>
                <a:gd name="adj" fmla="val 2395"/>
              </a:avLst>
            </a:prstGeom>
            <a:solidFill>
              <a:srgbClr val="FFB3B4"/>
            </a:solidFill>
            <a:ln/>
          </p:spPr>
        </p:sp>
        <p:pic>
          <p:nvPicPr>
            <p:cNvPr id="9" name="Image 1" descr="preencoded.png"/>
            <p:cNvPicPr>
              <a:picLocks noChangeAspect="1"/>
            </p:cNvPicPr>
            <p:nvPr/>
          </p:nvPicPr>
          <p:blipFill>
            <a:blip r:embed="rId4"/>
            <a:stretch>
              <a:fillRect/>
            </a:stretch>
          </p:blipFill>
          <p:spPr>
            <a:xfrm>
              <a:off x="10098881" y="2523172"/>
              <a:ext cx="354330" cy="283488"/>
            </a:xfrm>
            <a:prstGeom prst="rect">
              <a:avLst/>
            </a:prstGeom>
          </p:spPr>
        </p:pic>
        <p:sp>
          <p:nvSpPr>
            <p:cNvPr id="10" name="Text 6"/>
            <p:cNvSpPr/>
            <p:nvPr/>
          </p:nvSpPr>
          <p:spPr>
            <a:xfrm>
              <a:off x="10680025" y="2504599"/>
              <a:ext cx="2943344" cy="708660"/>
            </a:xfrm>
            <a:prstGeom prst="rect">
              <a:avLst/>
            </a:prstGeom>
            <a:noFill/>
            <a:ln/>
          </p:spPr>
          <p:txBody>
            <a:bodyPr wrap="square" lIns="0" tIns="0" rIns="0" bIns="0" rtlCol="0" anchor="t"/>
            <a:lstStyle/>
            <a:p>
              <a:pPr marL="0" indent="0" algn="l">
                <a:lnSpc>
                  <a:spcPts val="2750"/>
                </a:lnSpc>
                <a:buNone/>
              </a:pPr>
              <a:r>
                <a:rPr lang="en-US" sz="2200" b="1">
                  <a:solidFill>
                    <a:srgbClr val="000000"/>
                  </a:solidFill>
                  <a:latin typeface="Syne Bold" pitchFamily="34" charset="0"/>
                  <a:ea typeface="Syne Bold" pitchFamily="34" charset="-122"/>
                  <a:cs typeface="Syne Bold" pitchFamily="34" charset="-120"/>
                </a:rPr>
                <a:t>Key Data Challenges:</a:t>
              </a:r>
              <a:endParaRPr lang="en-US" sz="2200"/>
            </a:p>
          </p:txBody>
        </p:sp>
        <p:sp>
          <p:nvSpPr>
            <p:cNvPr id="11" name="Text 7"/>
            <p:cNvSpPr/>
            <p:nvPr/>
          </p:nvSpPr>
          <p:spPr>
            <a:xfrm>
              <a:off x="10680025" y="3440073"/>
              <a:ext cx="2943344" cy="1088708"/>
            </a:xfrm>
            <a:prstGeom prst="rect">
              <a:avLst/>
            </a:prstGeom>
            <a:noFill/>
            <a:ln/>
          </p:spPr>
          <p:txBody>
            <a:bodyPr wrap="square" lIns="0" tIns="0" rIns="0" bIns="0" rtlCol="0" anchor="t"/>
            <a:lstStyle/>
            <a:p>
              <a:pPr marL="342900" indent="-342900" algn="l">
                <a:lnSpc>
                  <a:spcPts val="2850"/>
                </a:lnSpc>
                <a:buSzPct val="100000"/>
                <a:buChar char="•"/>
              </a:pPr>
              <a:r>
                <a:rPr lang="en-US" sz="1750">
                  <a:solidFill>
                    <a:srgbClr val="000000"/>
                  </a:solidFill>
                  <a:latin typeface="Overpass Light" pitchFamily="34" charset="0"/>
                  <a:ea typeface="Overpass Light" pitchFamily="34" charset="-122"/>
                  <a:cs typeface="Overpass Light" pitchFamily="34" charset="-120"/>
                </a:rPr>
                <a:t>Significant class imbalance across categories.</a:t>
              </a:r>
              <a:endParaRPr lang="en-US" sz="1750"/>
            </a:p>
          </p:txBody>
        </p:sp>
        <p:sp>
          <p:nvSpPr>
            <p:cNvPr id="12" name="Text 8"/>
            <p:cNvSpPr/>
            <p:nvPr/>
          </p:nvSpPr>
          <p:spPr>
            <a:xfrm>
              <a:off x="10680025" y="4608076"/>
              <a:ext cx="2943344" cy="1088708"/>
            </a:xfrm>
            <a:prstGeom prst="rect">
              <a:avLst/>
            </a:prstGeom>
            <a:noFill/>
            <a:ln/>
          </p:spPr>
          <p:txBody>
            <a:bodyPr wrap="square" lIns="0" tIns="0" rIns="0" bIns="0" rtlCol="0" anchor="t"/>
            <a:lstStyle/>
            <a:p>
              <a:pPr marL="342900" indent="-342900" algn="l">
                <a:lnSpc>
                  <a:spcPts val="2850"/>
                </a:lnSpc>
                <a:buSzPct val="100000"/>
                <a:buChar char="•"/>
              </a:pPr>
              <a:r>
                <a:rPr lang="en-US" sz="1750">
                  <a:solidFill>
                    <a:srgbClr val="000000"/>
                  </a:solidFill>
                  <a:latin typeface="Overpass Light" pitchFamily="34" charset="0"/>
                  <a:ea typeface="Overpass Light" pitchFamily="34" charset="-122"/>
                  <a:cs typeface="Overpass Light" pitchFamily="34" charset="-120"/>
                </a:rPr>
                <a:t>Overlapping linguistic features between disorders.</a:t>
              </a:r>
              <a:endParaRPr lang="en-US" sz="1750"/>
            </a:p>
          </p:txBody>
        </p:sp>
        <p:sp>
          <p:nvSpPr>
            <p:cNvPr id="13" name="Text 9"/>
            <p:cNvSpPr/>
            <p:nvPr/>
          </p:nvSpPr>
          <p:spPr>
            <a:xfrm>
              <a:off x="10680025" y="5776079"/>
              <a:ext cx="2943344" cy="1088708"/>
            </a:xfrm>
            <a:prstGeom prst="rect">
              <a:avLst/>
            </a:prstGeom>
            <a:noFill/>
            <a:ln/>
          </p:spPr>
          <p:txBody>
            <a:bodyPr wrap="square" lIns="0" tIns="0" rIns="0" bIns="0" rtlCol="0" anchor="t"/>
            <a:lstStyle/>
            <a:p>
              <a:pPr marL="342900" indent="-342900" algn="l">
                <a:lnSpc>
                  <a:spcPts val="2850"/>
                </a:lnSpc>
                <a:buSzPct val="100000"/>
                <a:buChar char="•"/>
              </a:pPr>
              <a:r>
                <a:rPr lang="en-US" sz="1750">
                  <a:solidFill>
                    <a:srgbClr val="000000"/>
                  </a:solidFill>
                  <a:latin typeface="Overpass Light" pitchFamily="34" charset="0"/>
                  <a:ea typeface="Overpass Light" pitchFamily="34" charset="-122"/>
                  <a:cs typeface="Overpass Light" pitchFamily="34" charset="-120"/>
                </a:rPr>
                <a:t>Variability in post length (short comments vs. long narratives).</a:t>
              </a:r>
              <a:endParaRPr lang="en-US" sz="1750"/>
            </a:p>
          </p:txBody>
        </p:sp>
      </p:grpSp>
      <p:sp>
        <p:nvSpPr>
          <p:cNvPr id="14" name="Rectangle 13">
            <a:extLst>
              <a:ext uri="{FF2B5EF4-FFF2-40B4-BE49-F238E27FC236}">
                <a16:creationId xmlns:a16="http://schemas.microsoft.com/office/drawing/2014/main" id="{7776D76D-6319-B0FC-8014-F4DD3D2956F0}"/>
              </a:ext>
            </a:extLst>
          </p:cNvPr>
          <p:cNvSpPr/>
          <p:nvPr/>
        </p:nvSpPr>
        <p:spPr>
          <a:xfrm>
            <a:off x="12868507" y="7667506"/>
            <a:ext cx="1650381" cy="505063"/>
          </a:xfrm>
          <a:prstGeom prst="rect">
            <a:avLst/>
          </a:prstGeom>
          <a:solidFill>
            <a:srgbClr val="DDEE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65114"/>
            <a:ext cx="9901118" cy="930004"/>
          </a:xfrm>
          <a:prstGeom prst="rect">
            <a:avLst/>
          </a:prstGeom>
          <a:noFill/>
          <a:ln/>
        </p:spPr>
        <p:txBody>
          <a:bodyPr wrap="none" lIns="0" tIns="0" rIns="0" bIns="0" rtlCol="0" anchor="t"/>
          <a:lstStyle/>
          <a:p>
            <a:pPr marL="0" indent="0" algn="l">
              <a:lnSpc>
                <a:spcPts val="5550"/>
              </a:lnSpc>
              <a:buNone/>
            </a:pPr>
            <a:r>
              <a:rPr lang="en-US" sz="4450" b="1">
                <a:solidFill>
                  <a:srgbClr val="233939"/>
                </a:solidFill>
                <a:latin typeface="Syne Bold" pitchFamily="34" charset="0"/>
                <a:ea typeface="Syne Bold" pitchFamily="34" charset="-122"/>
                <a:cs typeface="Syne Bold" pitchFamily="34" charset="-120"/>
              </a:rPr>
              <a:t>Exploratory Data Analysis (EDA)</a:t>
            </a:r>
            <a:endParaRPr lang="en-US" sz="4450"/>
          </a:p>
        </p:txBody>
      </p:sp>
      <p:sp>
        <p:nvSpPr>
          <p:cNvPr id="3" name="Text 1"/>
          <p:cNvSpPr/>
          <p:nvPr/>
        </p:nvSpPr>
        <p:spPr>
          <a:xfrm>
            <a:off x="793790" y="2277120"/>
            <a:ext cx="7604284" cy="1088708"/>
          </a:xfrm>
          <a:prstGeom prst="rect">
            <a:avLst/>
          </a:prstGeom>
          <a:noFill/>
          <a:ln/>
        </p:spPr>
        <p:txBody>
          <a:bodyPr wrap="square" lIns="0" tIns="0" rIns="0" bIns="0" rtlCol="0" anchor="t"/>
          <a:lstStyle/>
          <a:p>
            <a:pPr marL="0" indent="0" algn="l">
              <a:lnSpc>
                <a:spcPts val="2850"/>
              </a:lnSpc>
              <a:buNone/>
            </a:pPr>
            <a:r>
              <a:rPr lang="en-US">
                <a:solidFill>
                  <a:srgbClr val="3B4E4E"/>
                </a:solidFill>
                <a:latin typeface="Overpass Light"/>
                <a:ea typeface="Overpass Light" pitchFamily="34" charset="-122"/>
                <a:cs typeface="Overpass Light" pitchFamily="34" charset="-120"/>
              </a:rPr>
              <a:t>Our EDA revealed significant class imbalance: </a:t>
            </a:r>
            <a:r>
              <a:rPr lang="en-US" b="1">
                <a:solidFill>
                  <a:srgbClr val="3B4E4E"/>
                </a:solidFill>
                <a:latin typeface="Overpass Light"/>
                <a:ea typeface="Overpass Light" pitchFamily="34" charset="-122"/>
                <a:cs typeface="Overpass Light" pitchFamily="34" charset="-120"/>
              </a:rPr>
              <a:t>Depression</a:t>
            </a:r>
            <a:r>
              <a:rPr lang="en-US">
                <a:solidFill>
                  <a:srgbClr val="3B4E4E"/>
                </a:solidFill>
                <a:latin typeface="Overpass Light"/>
                <a:ea typeface="Overpass Light" pitchFamily="34" charset="-122"/>
                <a:cs typeface="Overpass Light" pitchFamily="34" charset="-120"/>
              </a:rPr>
              <a:t> dominated with over </a:t>
            </a:r>
            <a:r>
              <a:rPr lang="en-US" b="1">
                <a:solidFill>
                  <a:srgbClr val="3B4E4E"/>
                </a:solidFill>
                <a:latin typeface="Overpass Light"/>
                <a:ea typeface="Overpass Light" pitchFamily="34" charset="-122"/>
                <a:cs typeface="Overpass Light" pitchFamily="34" charset="-120"/>
              </a:rPr>
              <a:t>258,476</a:t>
            </a:r>
            <a:r>
              <a:rPr lang="en-US">
                <a:solidFill>
                  <a:srgbClr val="3B4E4E"/>
                </a:solidFill>
                <a:latin typeface="Overpass Light"/>
                <a:ea typeface="Overpass Light" pitchFamily="34" charset="-122"/>
                <a:cs typeface="Overpass Light" pitchFamily="34" charset="-120"/>
              </a:rPr>
              <a:t> posts, while </a:t>
            </a:r>
            <a:r>
              <a:rPr lang="en-US" b="1">
                <a:solidFill>
                  <a:srgbClr val="3B4E4E"/>
                </a:solidFill>
                <a:latin typeface="Overpass Light"/>
                <a:ea typeface="Overpass Light" pitchFamily="34" charset="-122"/>
                <a:cs typeface="Overpass Light" pitchFamily="34" charset="-120"/>
              </a:rPr>
              <a:t>Autism</a:t>
            </a:r>
            <a:r>
              <a:rPr lang="en-US">
                <a:solidFill>
                  <a:srgbClr val="3B4E4E"/>
                </a:solidFill>
                <a:latin typeface="Overpass Light"/>
                <a:ea typeface="Overpass Light" pitchFamily="34" charset="-122"/>
                <a:cs typeface="Overpass Light" pitchFamily="34" charset="-120"/>
              </a:rPr>
              <a:t> had the smallest representation at approximately </a:t>
            </a:r>
            <a:r>
              <a:rPr lang="en-US" b="1">
                <a:solidFill>
                  <a:srgbClr val="3B4E4E"/>
                </a:solidFill>
                <a:latin typeface="Overpass Light"/>
                <a:ea typeface="Overpass Light" pitchFamily="34" charset="-122"/>
                <a:cs typeface="Overpass Light" pitchFamily="34" charset="-120"/>
              </a:rPr>
              <a:t>7,142</a:t>
            </a:r>
            <a:r>
              <a:rPr lang="en-US">
                <a:solidFill>
                  <a:srgbClr val="3B4E4E"/>
                </a:solidFill>
                <a:latin typeface="Overpass Light"/>
                <a:ea typeface="Overpass Light" pitchFamily="34" charset="-122"/>
                <a:cs typeface="Overpass Light" pitchFamily="34" charset="-120"/>
              </a:rPr>
              <a:t> posts.</a:t>
            </a:r>
            <a:endParaRPr lang="en-US">
              <a:latin typeface="Overpass Light"/>
              <a:ea typeface="Calibri"/>
              <a:cs typeface="Calibri"/>
            </a:endParaRPr>
          </a:p>
        </p:txBody>
      </p:sp>
      <p:sp>
        <p:nvSpPr>
          <p:cNvPr id="4" name="Text 2"/>
          <p:cNvSpPr/>
          <p:nvPr/>
        </p:nvSpPr>
        <p:spPr>
          <a:xfrm>
            <a:off x="793790" y="3732133"/>
            <a:ext cx="7604284" cy="725805"/>
          </a:xfrm>
          <a:prstGeom prst="rect">
            <a:avLst/>
          </a:prstGeom>
          <a:noFill/>
          <a:ln/>
        </p:spPr>
        <p:txBody>
          <a:bodyPr wrap="square" lIns="0" tIns="0" rIns="0" bIns="0" rtlCol="0" anchor="t"/>
          <a:lstStyle/>
          <a:p>
            <a:pPr marL="0" indent="0" algn="l">
              <a:lnSpc>
                <a:spcPts val="2850"/>
              </a:lnSpc>
              <a:buNone/>
            </a:pPr>
            <a:r>
              <a:rPr lang="en-US">
                <a:solidFill>
                  <a:srgbClr val="3B4E4E"/>
                </a:solidFill>
                <a:latin typeface="Overpass Light"/>
                <a:ea typeface="Overpass Light" pitchFamily="34" charset="-122"/>
                <a:cs typeface="Overpass Light" pitchFamily="34" charset="-120"/>
              </a:rPr>
              <a:t>Word cloud analysis for each category highlighted distinct, yet sometimes overlapping, thematic language:</a:t>
            </a:r>
            <a:endParaRPr lang="en-US">
              <a:latin typeface="Overpass Light"/>
              <a:ea typeface="Calibri"/>
              <a:cs typeface="Calibri"/>
            </a:endParaRPr>
          </a:p>
        </p:txBody>
      </p:sp>
      <p:sp>
        <p:nvSpPr>
          <p:cNvPr id="5" name="Text 3"/>
          <p:cNvSpPr/>
          <p:nvPr/>
        </p:nvSpPr>
        <p:spPr>
          <a:xfrm>
            <a:off x="793790" y="466201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b="1">
                <a:solidFill>
                  <a:srgbClr val="3B4E4E"/>
                </a:solidFill>
                <a:latin typeface="Overpass Light"/>
                <a:ea typeface="Overpass Light" pitchFamily="34" charset="-122"/>
                <a:cs typeface="Overpass Light" pitchFamily="34" charset="-120"/>
              </a:rPr>
              <a:t>Depression:</a:t>
            </a:r>
            <a:r>
              <a:rPr lang="en-US">
                <a:solidFill>
                  <a:srgbClr val="3B4E4E"/>
                </a:solidFill>
                <a:latin typeface="Overpass Light"/>
                <a:ea typeface="Overpass Light" pitchFamily="34" charset="-122"/>
                <a:cs typeface="Overpass Light" pitchFamily="34" charset="-120"/>
              </a:rPr>
              <a:t> frequently featured terms like </a:t>
            </a:r>
            <a:r>
              <a:rPr lang="en-US" i="1">
                <a:solidFill>
                  <a:srgbClr val="3B4E4E"/>
                </a:solidFill>
                <a:latin typeface="Overpass Light"/>
                <a:ea typeface="Overpass Light" pitchFamily="34" charset="-122"/>
                <a:cs typeface="Overpass Light" pitchFamily="34" charset="-120"/>
              </a:rPr>
              <a:t>hopeless, tired, numb</a:t>
            </a:r>
            <a:r>
              <a:rPr lang="en-US">
                <a:solidFill>
                  <a:srgbClr val="3B4E4E"/>
                </a:solidFill>
                <a:latin typeface="Overpass Light"/>
                <a:ea typeface="Overpass Light" pitchFamily="34" charset="-122"/>
                <a:cs typeface="Overpass Light" pitchFamily="34" charset="-120"/>
              </a:rPr>
              <a:t>.</a:t>
            </a:r>
            <a:endParaRPr lang="en-US">
              <a:latin typeface="Overpass Light"/>
              <a:ea typeface="Calibri"/>
              <a:cs typeface="Calibri"/>
            </a:endParaRPr>
          </a:p>
        </p:txBody>
      </p:sp>
      <p:sp>
        <p:nvSpPr>
          <p:cNvPr id="6" name="Text 4"/>
          <p:cNvSpPr/>
          <p:nvPr/>
        </p:nvSpPr>
        <p:spPr>
          <a:xfrm>
            <a:off x="793790" y="5075872"/>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b="1">
                <a:solidFill>
                  <a:srgbClr val="3B4E4E"/>
                </a:solidFill>
                <a:latin typeface="Overpass Light"/>
                <a:ea typeface="Overpass Light" pitchFamily="34" charset="-122"/>
                <a:cs typeface="Overpass Light" pitchFamily="34" charset="-120"/>
              </a:rPr>
              <a:t>Anxiety:</a:t>
            </a:r>
            <a:r>
              <a:rPr lang="en-US">
                <a:solidFill>
                  <a:srgbClr val="3B4E4E"/>
                </a:solidFill>
                <a:latin typeface="Overpass Light"/>
                <a:ea typeface="Overpass Light" pitchFamily="34" charset="-122"/>
                <a:cs typeface="Overpass Light" pitchFamily="34" charset="-120"/>
              </a:rPr>
              <a:t> revolved around </a:t>
            </a:r>
            <a:r>
              <a:rPr lang="en-US" i="1">
                <a:solidFill>
                  <a:srgbClr val="3B4E4E"/>
                </a:solidFill>
                <a:latin typeface="Overpass Light"/>
                <a:ea typeface="Overpass Light" pitchFamily="34" charset="-122"/>
                <a:cs typeface="Overpass Light" pitchFamily="34" charset="-120"/>
              </a:rPr>
              <a:t>panic, attack, worried</a:t>
            </a:r>
            <a:r>
              <a:rPr lang="en-US">
                <a:solidFill>
                  <a:srgbClr val="3B4E4E"/>
                </a:solidFill>
                <a:latin typeface="Overpass Light"/>
                <a:ea typeface="Overpass Light" pitchFamily="34" charset="-122"/>
                <a:cs typeface="Overpass Light" pitchFamily="34" charset="-120"/>
              </a:rPr>
              <a:t>.</a:t>
            </a:r>
            <a:endParaRPr lang="en-US">
              <a:latin typeface="Overpass Light"/>
              <a:ea typeface="Calibri"/>
              <a:cs typeface="Calibri"/>
            </a:endParaRPr>
          </a:p>
        </p:txBody>
      </p:sp>
      <p:sp>
        <p:nvSpPr>
          <p:cNvPr id="7" name="Text 5"/>
          <p:cNvSpPr/>
          <p:nvPr/>
        </p:nvSpPr>
        <p:spPr>
          <a:xfrm>
            <a:off x="793790" y="5546408"/>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b="1">
                <a:solidFill>
                  <a:srgbClr val="3B4E4E"/>
                </a:solidFill>
                <a:latin typeface="Overpass Light"/>
                <a:ea typeface="Overpass Light" pitchFamily="34" charset="-122"/>
                <a:cs typeface="Overpass Light" pitchFamily="34" charset="-120"/>
              </a:rPr>
              <a:t>BPD:</a:t>
            </a:r>
            <a:r>
              <a:rPr lang="en-US">
                <a:solidFill>
                  <a:srgbClr val="3B4E4E"/>
                </a:solidFill>
                <a:latin typeface="Overpass Light"/>
                <a:ea typeface="Overpass Light" pitchFamily="34" charset="-122"/>
                <a:cs typeface="Overpass Light" pitchFamily="34" charset="-120"/>
              </a:rPr>
              <a:t> showed words such as </a:t>
            </a:r>
            <a:r>
              <a:rPr lang="en-US" i="1">
                <a:solidFill>
                  <a:srgbClr val="3B4E4E"/>
                </a:solidFill>
                <a:latin typeface="Overpass Light"/>
                <a:ea typeface="Overpass Light" pitchFamily="34" charset="-122"/>
                <a:cs typeface="Overpass Light" pitchFamily="34" charset="-120"/>
              </a:rPr>
              <a:t>friend, feel, relationship</a:t>
            </a:r>
            <a:r>
              <a:rPr lang="en-US">
                <a:solidFill>
                  <a:srgbClr val="3B4E4E"/>
                </a:solidFill>
                <a:latin typeface="Overpass Light"/>
                <a:ea typeface="Overpass Light" pitchFamily="34" charset="-122"/>
                <a:cs typeface="Overpass Light" pitchFamily="34" charset="-120"/>
              </a:rPr>
              <a:t>.</a:t>
            </a:r>
            <a:endParaRPr lang="en-US">
              <a:latin typeface="Overpass Light"/>
              <a:ea typeface="Calibri"/>
              <a:cs typeface="Calibri"/>
            </a:endParaRPr>
          </a:p>
        </p:txBody>
      </p:sp>
      <p:sp>
        <p:nvSpPr>
          <p:cNvPr id="8" name="Text 6"/>
          <p:cNvSpPr/>
          <p:nvPr/>
        </p:nvSpPr>
        <p:spPr>
          <a:xfrm>
            <a:off x="793790" y="6113383"/>
            <a:ext cx="7604284" cy="725805"/>
          </a:xfrm>
          <a:prstGeom prst="rect">
            <a:avLst/>
          </a:prstGeom>
          <a:noFill/>
          <a:ln/>
        </p:spPr>
        <p:txBody>
          <a:bodyPr wrap="square" lIns="0" tIns="0" rIns="0" bIns="0" rtlCol="0" anchor="t"/>
          <a:lstStyle/>
          <a:p>
            <a:pPr marL="0" indent="0" algn="l">
              <a:lnSpc>
                <a:spcPts val="2850"/>
              </a:lnSpc>
              <a:buNone/>
            </a:pPr>
            <a:r>
              <a:rPr lang="en-US">
                <a:solidFill>
                  <a:srgbClr val="3B4E4E"/>
                </a:solidFill>
                <a:latin typeface="Overpass Light"/>
                <a:ea typeface="Overpass Light" pitchFamily="34" charset="-122"/>
                <a:cs typeface="Overpass Light" pitchFamily="34" charset="-120"/>
              </a:rPr>
              <a:t>Heatmaps confirmed the presence of shared linguistic markers across multiple disorders, reinforcing the challenge of semantic overlap.</a:t>
            </a:r>
            <a:endParaRPr lang="en-US">
              <a:latin typeface="Overpass Light"/>
              <a:ea typeface="Calibri"/>
              <a:cs typeface="Calibri"/>
            </a:endParaRPr>
          </a:p>
        </p:txBody>
      </p:sp>
      <p:pic>
        <p:nvPicPr>
          <p:cNvPr id="9" name="Image 0" descr="preencoded.png"/>
          <p:cNvPicPr>
            <a:picLocks noChangeAspect="1"/>
          </p:cNvPicPr>
          <p:nvPr/>
        </p:nvPicPr>
        <p:blipFill>
          <a:blip r:embed="rId3"/>
          <a:stretch>
            <a:fillRect/>
          </a:stretch>
        </p:blipFill>
        <p:spPr>
          <a:xfrm>
            <a:off x="8959096" y="2060125"/>
            <a:ext cx="4885015" cy="2612336"/>
          </a:xfrm>
          <a:prstGeom prst="rect">
            <a:avLst/>
          </a:prstGeom>
        </p:spPr>
      </p:pic>
      <p:sp>
        <p:nvSpPr>
          <p:cNvPr id="10" name="Text 7"/>
          <p:cNvSpPr/>
          <p:nvPr/>
        </p:nvSpPr>
        <p:spPr>
          <a:xfrm>
            <a:off x="8959096" y="5331023"/>
            <a:ext cx="4885015" cy="362903"/>
          </a:xfrm>
          <a:prstGeom prst="rect">
            <a:avLst/>
          </a:prstGeom>
          <a:noFill/>
          <a:ln/>
        </p:spPr>
        <p:txBody>
          <a:bodyPr wrap="none" lIns="0" tIns="0" rIns="0" bIns="0" rtlCol="0" anchor="t"/>
          <a:lstStyle/>
          <a:p>
            <a:pPr marL="0" indent="0" algn="l">
              <a:lnSpc>
                <a:spcPts val="2850"/>
              </a:lnSpc>
              <a:buNone/>
            </a:pPr>
            <a:endParaRPr lang="en-US" sz="1750"/>
          </a:p>
        </p:txBody>
      </p:sp>
      <p:sp>
        <p:nvSpPr>
          <p:cNvPr id="11" name="Rectangle 10">
            <a:extLst>
              <a:ext uri="{FF2B5EF4-FFF2-40B4-BE49-F238E27FC236}">
                <a16:creationId xmlns:a16="http://schemas.microsoft.com/office/drawing/2014/main" id="{547119F4-624F-BD34-E2E0-B468BDBDE554}"/>
              </a:ext>
            </a:extLst>
          </p:cNvPr>
          <p:cNvSpPr/>
          <p:nvPr/>
        </p:nvSpPr>
        <p:spPr>
          <a:xfrm>
            <a:off x="12868507" y="7667506"/>
            <a:ext cx="1650381" cy="505063"/>
          </a:xfrm>
          <a:prstGeom prst="rect">
            <a:avLst/>
          </a:prstGeom>
          <a:solidFill>
            <a:srgbClr val="FFF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word cloud with text&#10;&#10;AI-generated content may be incorrect.">
            <a:extLst>
              <a:ext uri="{FF2B5EF4-FFF2-40B4-BE49-F238E27FC236}">
                <a16:creationId xmlns:a16="http://schemas.microsoft.com/office/drawing/2014/main" id="{8A1933E7-B12A-653B-55E9-99247ABE4747}"/>
              </a:ext>
            </a:extLst>
          </p:cNvPr>
          <p:cNvPicPr>
            <a:picLocks noChangeAspect="1"/>
          </p:cNvPicPr>
          <p:nvPr/>
        </p:nvPicPr>
        <p:blipFill>
          <a:blip r:embed="rId4"/>
          <a:stretch>
            <a:fillRect/>
          </a:stretch>
        </p:blipFill>
        <p:spPr>
          <a:xfrm>
            <a:off x="8956581" y="4840940"/>
            <a:ext cx="4893050" cy="26087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31</Slides>
  <Notes>31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revision>5</cp:revision>
  <dcterms:created xsi:type="dcterms:W3CDTF">2025-08-27T02:39:38Z</dcterms:created>
  <dcterms:modified xsi:type="dcterms:W3CDTF">2025-08-28T14:59:12Z</dcterms:modified>
</cp:coreProperties>
</file>